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88" r:id="rId2"/>
    <p:sldMasterId id="2147483698" r:id="rId3"/>
    <p:sldMasterId id="2147483648" r:id="rId4"/>
  </p:sldMasterIdLst>
  <p:notesMasterIdLst>
    <p:notesMasterId r:id="rId101"/>
  </p:notesMasterIdLst>
  <p:sldIdLst>
    <p:sldId id="256" r:id="rId5"/>
    <p:sldId id="538" r:id="rId6"/>
    <p:sldId id="601" r:id="rId7"/>
    <p:sldId id="602" r:id="rId8"/>
    <p:sldId id="603" r:id="rId9"/>
    <p:sldId id="573" r:id="rId10"/>
    <p:sldId id="574" r:id="rId11"/>
    <p:sldId id="575" r:id="rId12"/>
    <p:sldId id="622" r:id="rId13"/>
    <p:sldId id="619" r:id="rId14"/>
    <p:sldId id="620" r:id="rId15"/>
    <p:sldId id="621" r:id="rId16"/>
    <p:sldId id="576" r:id="rId17"/>
    <p:sldId id="623" r:id="rId18"/>
    <p:sldId id="577" r:id="rId19"/>
    <p:sldId id="578" r:id="rId20"/>
    <p:sldId id="625" r:id="rId21"/>
    <p:sldId id="581" r:id="rId22"/>
    <p:sldId id="580" r:id="rId23"/>
    <p:sldId id="624" r:id="rId24"/>
    <p:sldId id="626" r:id="rId25"/>
    <p:sldId id="627" r:id="rId26"/>
    <p:sldId id="628" r:id="rId27"/>
    <p:sldId id="629" r:id="rId28"/>
    <p:sldId id="556" r:id="rId29"/>
    <p:sldId id="558" r:id="rId30"/>
    <p:sldId id="557" r:id="rId31"/>
    <p:sldId id="553" r:id="rId32"/>
    <p:sldId id="554" r:id="rId33"/>
    <p:sldId id="555" r:id="rId34"/>
    <p:sldId id="559" r:id="rId35"/>
    <p:sldId id="560" r:id="rId36"/>
    <p:sldId id="346" r:id="rId37"/>
    <p:sldId id="260" r:id="rId38"/>
    <p:sldId id="540" r:id="rId39"/>
    <p:sldId id="541" r:id="rId40"/>
    <p:sldId id="543" r:id="rId41"/>
    <p:sldId id="352" r:id="rId42"/>
    <p:sldId id="305" r:id="rId43"/>
    <p:sldId id="549" r:id="rId44"/>
    <p:sldId id="307" r:id="rId45"/>
    <p:sldId id="528" r:id="rId46"/>
    <p:sldId id="308" r:id="rId47"/>
    <p:sldId id="562" r:id="rId48"/>
    <p:sldId id="563" r:id="rId49"/>
    <p:sldId id="564" r:id="rId50"/>
    <p:sldId id="565" r:id="rId51"/>
    <p:sldId id="547" r:id="rId52"/>
    <p:sldId id="548" r:id="rId53"/>
    <p:sldId id="350" r:id="rId54"/>
    <p:sldId id="351" r:id="rId55"/>
    <p:sldId id="257" r:id="rId56"/>
    <p:sldId id="258" r:id="rId57"/>
    <p:sldId id="561" r:id="rId58"/>
    <p:sldId id="525" r:id="rId59"/>
    <p:sldId id="566" r:id="rId60"/>
    <p:sldId id="568" r:id="rId61"/>
    <p:sldId id="569" r:id="rId62"/>
    <p:sldId id="567" r:id="rId63"/>
    <p:sldId id="570" r:id="rId64"/>
    <p:sldId id="571" r:id="rId65"/>
    <p:sldId id="572" r:id="rId66"/>
    <p:sldId id="588" r:id="rId67"/>
    <p:sldId id="546" r:id="rId68"/>
    <p:sldId id="289" r:id="rId69"/>
    <p:sldId id="592" r:id="rId70"/>
    <p:sldId id="593" r:id="rId71"/>
    <p:sldId id="589" r:id="rId72"/>
    <p:sldId id="594" r:id="rId73"/>
    <p:sldId id="595" r:id="rId74"/>
    <p:sldId id="596" r:id="rId75"/>
    <p:sldId id="597" r:id="rId76"/>
    <p:sldId id="598" r:id="rId77"/>
    <p:sldId id="590" r:id="rId78"/>
    <p:sldId id="591" r:id="rId79"/>
    <p:sldId id="600" r:id="rId80"/>
    <p:sldId id="599" r:id="rId81"/>
    <p:sldId id="349" r:id="rId82"/>
    <p:sldId id="604" r:id="rId83"/>
    <p:sldId id="630" r:id="rId84"/>
    <p:sldId id="631" r:id="rId85"/>
    <p:sldId id="632" r:id="rId86"/>
    <p:sldId id="605" r:id="rId87"/>
    <p:sldId id="606" r:id="rId88"/>
    <p:sldId id="607" r:id="rId89"/>
    <p:sldId id="608" r:id="rId90"/>
    <p:sldId id="609" r:id="rId91"/>
    <p:sldId id="610" r:id="rId92"/>
    <p:sldId id="611" r:id="rId93"/>
    <p:sldId id="612" r:id="rId94"/>
    <p:sldId id="613" r:id="rId95"/>
    <p:sldId id="614" r:id="rId96"/>
    <p:sldId id="615" r:id="rId97"/>
    <p:sldId id="616" r:id="rId98"/>
    <p:sldId id="617" r:id="rId99"/>
    <p:sldId id="61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R 8" initials="8"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77" d="100"/>
          <a:sy n="77" d="100"/>
        </p:scale>
        <p:origin x="77"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6C099-27B8-437D-A30F-56D6C392784A}"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C06D3-A02F-4975-AA87-445D3B8B0FB0}" type="slidenum">
              <a:rPr lang="en-US" smtClean="0"/>
              <a:t>‹#›</a:t>
            </a:fld>
            <a:endParaRPr lang="en-US"/>
          </a:p>
        </p:txBody>
      </p:sp>
    </p:spTree>
    <p:extLst>
      <p:ext uri="{BB962C8B-B14F-4D97-AF65-F5344CB8AC3E}">
        <p14:creationId xmlns:p14="http://schemas.microsoft.com/office/powerpoint/2010/main" val="2683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02C3-E7AF-4A57-813F-33EDDFE89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2D8C00-8625-436F-93A9-A3C3EEF64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68501F-D2C0-430B-8B5D-3FB9926D3EA4}"/>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BF86C6D5-2515-4336-9C6B-E3EA96982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6DC71-4E03-45BC-9C9A-0225E000C1CD}"/>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197942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E038-4187-46BD-8002-8A7B969A2F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C9889B-5207-4668-BDD9-469C62FE89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5911C-9F33-46A0-9A38-F96C15959B44}"/>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700A511C-4245-4108-B7E3-AEF2B739B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2BE42-8094-4F02-9556-DEFA4D3992AE}"/>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207133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1DD43F-53E8-4BF9-B951-A46107176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5209D-162A-41B1-9053-88477A4C67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93AED-4446-4924-8BB6-700CBF86E19A}"/>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80587034-0240-42EF-998E-25204E10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07EC0-E4FD-4703-AD11-1A5D45CCF0DD}"/>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3299622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4DB12-CD83-49C5-83C1-1B7ADF672A18}" type="datetimeFigureOut">
              <a:rPr lang="en-US" smtClean="0"/>
              <a:t>6/25/2020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576766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E56B-59A4-486C-A378-E114A29319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DE957-9C1C-40D2-824D-0F4AD05F1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0C2C5D-3DD0-4011-99CC-77C20EC50DE9}"/>
              </a:ext>
            </a:extLst>
          </p:cNvPr>
          <p:cNvSpPr>
            <a:spLocks noGrp="1"/>
          </p:cNvSpPr>
          <p:nvPr>
            <p:ph type="dt" sz="half" idx="10"/>
          </p:nvPr>
        </p:nvSpPr>
        <p:spPr/>
        <p:txBody>
          <a:bodyPr/>
          <a:lstStyle/>
          <a:p>
            <a:fld id="{5DA83C09-D671-4F2A-9FE3-26748D8EF109}" type="datetimeFigureOut">
              <a:rPr lang="en-US" smtClean="0"/>
              <a:t>6/25/2020</a:t>
            </a:fld>
            <a:endParaRPr lang="en-US"/>
          </a:p>
        </p:txBody>
      </p:sp>
      <p:sp>
        <p:nvSpPr>
          <p:cNvPr id="5" name="Footer Placeholder 4">
            <a:extLst>
              <a:ext uri="{FF2B5EF4-FFF2-40B4-BE49-F238E27FC236}">
                <a16:creationId xmlns:a16="http://schemas.microsoft.com/office/drawing/2014/main" id="{BEECD51F-FF74-4DC7-BA0E-AD8703EF3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F7430-1D49-4E9E-8FB2-19CD7413650F}"/>
              </a:ext>
            </a:extLst>
          </p:cNvPr>
          <p:cNvSpPr>
            <a:spLocks noGrp="1"/>
          </p:cNvSpPr>
          <p:nvPr>
            <p:ph type="sldNum" sz="quarter" idx="12"/>
          </p:nvPr>
        </p:nvSpPr>
        <p:spPr/>
        <p:txBody>
          <a:bodyPr/>
          <a:lstStyle/>
          <a:p>
            <a:fld id="{A09722EE-4537-4BB8-AD99-DF7978642E1A}" type="slidenum">
              <a:rPr lang="en-US" smtClean="0"/>
              <a:t>‹#›</a:t>
            </a:fld>
            <a:endParaRPr lang="en-US"/>
          </a:p>
        </p:txBody>
      </p:sp>
    </p:spTree>
    <p:extLst>
      <p:ext uri="{BB962C8B-B14F-4D97-AF65-F5344CB8AC3E}">
        <p14:creationId xmlns:p14="http://schemas.microsoft.com/office/powerpoint/2010/main" val="1671660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5860-554F-4023-9060-3FA235D71F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992651-5E78-4245-BF16-BACFD81DE7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A5D24-1B63-4DDB-A15E-6805BFE67813}"/>
              </a:ext>
            </a:extLst>
          </p:cNvPr>
          <p:cNvSpPr>
            <a:spLocks noGrp="1"/>
          </p:cNvSpPr>
          <p:nvPr>
            <p:ph type="dt" sz="half" idx="10"/>
          </p:nvPr>
        </p:nvSpPr>
        <p:spPr/>
        <p:txBody>
          <a:bodyPr/>
          <a:lstStyle/>
          <a:p>
            <a:fld id="{27799E3A-AFA1-4E95-8905-FA4CE62F6424}" type="datetimeFigureOut">
              <a:rPr lang="en-US" smtClean="0"/>
              <a:t>6/25/2020</a:t>
            </a:fld>
            <a:endParaRPr lang="en-US"/>
          </a:p>
        </p:txBody>
      </p:sp>
      <p:sp>
        <p:nvSpPr>
          <p:cNvPr id="5" name="Footer Placeholder 4">
            <a:extLst>
              <a:ext uri="{FF2B5EF4-FFF2-40B4-BE49-F238E27FC236}">
                <a16:creationId xmlns:a16="http://schemas.microsoft.com/office/drawing/2014/main" id="{AEE6992D-569A-4A40-8C6D-EACBB5865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CFEF5-48A7-478D-AD3E-838D34EC396B}"/>
              </a:ext>
            </a:extLst>
          </p:cNvPr>
          <p:cNvSpPr>
            <a:spLocks noGrp="1"/>
          </p:cNvSpPr>
          <p:nvPr>
            <p:ph type="sldNum" sz="quarter" idx="12"/>
          </p:nvPr>
        </p:nvSpPr>
        <p:spPr/>
        <p:txBody>
          <a:bodyPr/>
          <a:lstStyle/>
          <a:p>
            <a:fld id="{5D483D5F-8D86-492D-BC9A-66FAAA4169E0}" type="slidenum">
              <a:rPr lang="en-US" smtClean="0"/>
              <a:t>‹#›</a:t>
            </a:fld>
            <a:endParaRPr lang="en-US"/>
          </a:p>
        </p:txBody>
      </p:sp>
    </p:spTree>
    <p:extLst>
      <p:ext uri="{BB962C8B-B14F-4D97-AF65-F5344CB8AC3E}">
        <p14:creationId xmlns:p14="http://schemas.microsoft.com/office/powerpoint/2010/main" val="2975848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19017-F14B-4993-9E99-735DF259D671}"/>
              </a:ext>
            </a:extLst>
          </p:cNvPr>
          <p:cNvSpPr>
            <a:spLocks noGrp="1"/>
          </p:cNvSpPr>
          <p:nvPr>
            <p:ph type="dt" sz="half" idx="10"/>
          </p:nvPr>
        </p:nvSpPr>
        <p:spPr/>
        <p:txBody>
          <a:bodyPr/>
          <a:lstStyle/>
          <a:p>
            <a:fld id="{27799E3A-AFA1-4E95-8905-FA4CE62F6424}" type="datetimeFigureOut">
              <a:rPr lang="en-US" smtClean="0"/>
              <a:t>6/25/2020</a:t>
            </a:fld>
            <a:endParaRPr lang="en-US"/>
          </a:p>
        </p:txBody>
      </p:sp>
      <p:sp>
        <p:nvSpPr>
          <p:cNvPr id="3" name="Footer Placeholder 2">
            <a:extLst>
              <a:ext uri="{FF2B5EF4-FFF2-40B4-BE49-F238E27FC236}">
                <a16:creationId xmlns:a16="http://schemas.microsoft.com/office/drawing/2014/main" id="{1C1BBA70-F155-47F8-BEC4-1731150942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EDC8F-617F-4178-A4DA-5869EEA4782C}"/>
              </a:ext>
            </a:extLst>
          </p:cNvPr>
          <p:cNvSpPr>
            <a:spLocks noGrp="1"/>
          </p:cNvSpPr>
          <p:nvPr>
            <p:ph type="sldNum" sz="quarter" idx="12"/>
          </p:nvPr>
        </p:nvSpPr>
        <p:spPr/>
        <p:txBody>
          <a:bodyPr/>
          <a:lstStyle/>
          <a:p>
            <a:fld id="{5D483D5F-8D86-492D-BC9A-66FAAA4169E0}" type="slidenum">
              <a:rPr lang="en-US" smtClean="0"/>
              <a:t>‹#›</a:t>
            </a:fld>
            <a:endParaRPr lang="en-US"/>
          </a:p>
        </p:txBody>
      </p:sp>
    </p:spTree>
    <p:extLst>
      <p:ext uri="{BB962C8B-B14F-4D97-AF65-F5344CB8AC3E}">
        <p14:creationId xmlns:p14="http://schemas.microsoft.com/office/powerpoint/2010/main" val="252636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89E-ED7E-4AF1-B21E-6BCDCC18B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2C8CF-338F-46CE-8629-91ED571171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097F4-7884-45D2-A6F2-336A859D69EB}"/>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8A914E25-5925-4CDE-8EC7-177780525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E2256-CC77-46FB-9C59-6442D2D881CD}"/>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211565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8819-CAA2-4A95-991F-04CC08F2E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AED87-DA54-4477-A0E8-30F3F889B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F7B88-524F-4664-8033-FF9AAF676F84}"/>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622EBEFE-0F07-4177-AD34-B58E50724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00240-C88D-4FBB-A28B-747DC1B3093A}"/>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44539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E703-BC3C-4108-86C4-8925F81DD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F4D72-FEF3-4508-B222-D7FCAD0AA9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203DE-FDAE-491C-908C-0DF5984DBA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616BFD-80CC-42EF-8368-29BF382B7A7C}"/>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6" name="Footer Placeholder 5">
            <a:extLst>
              <a:ext uri="{FF2B5EF4-FFF2-40B4-BE49-F238E27FC236}">
                <a16:creationId xmlns:a16="http://schemas.microsoft.com/office/drawing/2014/main" id="{88F45EC1-9470-4759-BCF6-E9073E341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A07D3-7C88-4E60-8F30-7A769A8D86A9}"/>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329763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21F4-E67D-4D52-948B-50DEC03F5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57CBF7-38D2-4457-8FE7-CC6DCCA64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B99D05-F9EA-4F1B-BB95-43A1ED4C4C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643CE-262A-495E-8361-CC65FAF0A6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72A0CC-3267-45DD-BC7E-C03D94547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6E4B90-4305-4EF1-9288-2EB9CB1A94B8}"/>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8" name="Footer Placeholder 7">
            <a:extLst>
              <a:ext uri="{FF2B5EF4-FFF2-40B4-BE49-F238E27FC236}">
                <a16:creationId xmlns:a16="http://schemas.microsoft.com/office/drawing/2014/main" id="{B6664B64-9D72-461D-A0AF-D8963BBC0F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86871D-C079-42C8-8BC1-F547BBB97F2F}"/>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145148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EF4D-7704-4F9A-8CDC-7728E77C9B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B3F584-9027-4DAD-BFCC-F392E4C1A38F}"/>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4" name="Footer Placeholder 3">
            <a:extLst>
              <a:ext uri="{FF2B5EF4-FFF2-40B4-BE49-F238E27FC236}">
                <a16:creationId xmlns:a16="http://schemas.microsoft.com/office/drawing/2014/main" id="{C2778A9C-FF21-40D7-A7F3-FE234D0443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9DF156-6365-4D3C-9E2F-8C23B2D91DF4}"/>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209916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104996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C51F-34D2-49BF-8B8C-F9E0FA511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03B31-D709-4C90-8CC4-9740B9700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82BC17-8F4A-4457-A766-90F1329FF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82A39C-0114-41FC-90FE-0D604C3EC3BE}"/>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6" name="Footer Placeholder 5">
            <a:extLst>
              <a:ext uri="{FF2B5EF4-FFF2-40B4-BE49-F238E27FC236}">
                <a16:creationId xmlns:a16="http://schemas.microsoft.com/office/drawing/2014/main" id="{E555B04B-4E74-4790-952C-7964E15D0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76874-D2E8-483B-B175-2B0F8854F895}"/>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162107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1D6F-E2E0-4F4A-9017-E6C5719D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62905F-9736-444C-9F2E-0267F38B0D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D770A-576C-46CE-8B58-272C348CD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EBF00A-4DA2-48EA-8E6E-958315D8ADDF}"/>
              </a:ext>
            </a:extLst>
          </p:cNvPr>
          <p:cNvSpPr>
            <a:spLocks noGrp="1"/>
          </p:cNvSpPr>
          <p:nvPr>
            <p:ph type="dt" sz="half" idx="10"/>
          </p:nvPr>
        </p:nvSpPr>
        <p:spPr/>
        <p:txBody>
          <a:bodyPr/>
          <a:lstStyle/>
          <a:p>
            <a:fld id="{CF54DB12-CD83-49C5-83C1-1B7ADF672A18}" type="datetimeFigureOut">
              <a:rPr lang="en-US" smtClean="0"/>
              <a:t>6/25/2020</a:t>
            </a:fld>
            <a:endParaRPr lang="en-US"/>
          </a:p>
        </p:txBody>
      </p:sp>
      <p:sp>
        <p:nvSpPr>
          <p:cNvPr id="6" name="Footer Placeholder 5">
            <a:extLst>
              <a:ext uri="{FF2B5EF4-FFF2-40B4-BE49-F238E27FC236}">
                <a16:creationId xmlns:a16="http://schemas.microsoft.com/office/drawing/2014/main" id="{0944CFFD-BA57-456B-B285-9655CD7FA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46CC4-E08B-443D-B19B-E32B7903A20B}"/>
              </a:ext>
            </a:extLst>
          </p:cNvPr>
          <p:cNvSpPr>
            <a:spLocks noGrp="1"/>
          </p:cNvSpPr>
          <p:nvPr>
            <p:ph type="sldNum" sz="quarter" idx="12"/>
          </p:nvPr>
        </p:nvSpPr>
        <p:spPr/>
        <p:txBody>
          <a:bodyPr/>
          <a:lstStyle/>
          <a:p>
            <a:fld id="{4B25F1AE-7C6E-40C4-9A6B-3085D7D6E129}" type="slidenum">
              <a:rPr lang="en-US" smtClean="0"/>
              <a:t>‹#›</a:t>
            </a:fld>
            <a:endParaRPr lang="en-US"/>
          </a:p>
        </p:txBody>
      </p:sp>
    </p:spTree>
    <p:extLst>
      <p:ext uri="{BB962C8B-B14F-4D97-AF65-F5344CB8AC3E}">
        <p14:creationId xmlns:p14="http://schemas.microsoft.com/office/powerpoint/2010/main" val="301198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6/25/2020</a:t>
            </a:fld>
            <a:endParaRPr lang="en-US"/>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697" r:id="rId1"/>
    <p:sldLayoutId id="2147483650" r:id="rId2"/>
    <p:sldLayoutId id="2147483651" r:id="rId3"/>
    <p:sldLayoutId id="2147483652" r:id="rId4"/>
    <p:sldLayoutId id="2147483653" r:id="rId5"/>
    <p:sldLayoutId id="2147483654" r:id="rId6"/>
    <p:sldLayoutId id="2147483699"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6/25/2020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4010481551"/>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343655-81A3-40F4-B2BD-4B4FCF28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3AB2D3-7E94-4408-A914-ECE49D519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887C8-D7FA-48EF-8CD3-CD3659B0A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83C09-D671-4F2A-9FE3-26748D8EF109}" type="datetimeFigureOut">
              <a:rPr lang="en-US" smtClean="0"/>
              <a:t>6/25/2020</a:t>
            </a:fld>
            <a:endParaRPr lang="en-US"/>
          </a:p>
        </p:txBody>
      </p:sp>
      <p:sp>
        <p:nvSpPr>
          <p:cNvPr id="5" name="Footer Placeholder 4">
            <a:extLst>
              <a:ext uri="{FF2B5EF4-FFF2-40B4-BE49-F238E27FC236}">
                <a16:creationId xmlns:a16="http://schemas.microsoft.com/office/drawing/2014/main" id="{D87C50A9-4B4F-4D29-89D4-0A2F9CA9D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5A5E83-541E-4F2D-8143-A41E19876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722EE-4537-4BB8-AD99-DF7978642E1A}" type="slidenum">
              <a:rPr lang="en-US" smtClean="0"/>
              <a:t>‹#›</a:t>
            </a:fld>
            <a:endParaRPr lang="en-US"/>
          </a:p>
        </p:txBody>
      </p:sp>
    </p:spTree>
    <p:extLst>
      <p:ext uri="{BB962C8B-B14F-4D97-AF65-F5344CB8AC3E}">
        <p14:creationId xmlns:p14="http://schemas.microsoft.com/office/powerpoint/2010/main" val="2888041829"/>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01750-4902-4E18-AF02-6F8E5BDC9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102EF0-7E38-44C4-A416-8C528440D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8BF3F-2603-4DE6-AFE9-79B91B2743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99E3A-AFA1-4E95-8905-FA4CE62F6424}" type="datetimeFigureOut">
              <a:rPr lang="en-US" smtClean="0"/>
              <a:t>6/25/2020</a:t>
            </a:fld>
            <a:endParaRPr lang="en-US"/>
          </a:p>
        </p:txBody>
      </p:sp>
      <p:sp>
        <p:nvSpPr>
          <p:cNvPr id="5" name="Footer Placeholder 4">
            <a:extLst>
              <a:ext uri="{FF2B5EF4-FFF2-40B4-BE49-F238E27FC236}">
                <a16:creationId xmlns:a16="http://schemas.microsoft.com/office/drawing/2014/main" id="{886F530C-4BEF-4FAD-BAC6-B8251F1E8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DB4FAE-D709-46F0-AAFD-F64B768EB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83D5F-8D86-492D-BC9A-66FAAA4169E0}" type="slidenum">
              <a:rPr lang="en-US" smtClean="0"/>
              <a:t>‹#›</a:t>
            </a:fld>
            <a:endParaRPr lang="en-US"/>
          </a:p>
        </p:txBody>
      </p:sp>
    </p:spTree>
    <p:extLst>
      <p:ext uri="{BB962C8B-B14F-4D97-AF65-F5344CB8AC3E}">
        <p14:creationId xmlns:p14="http://schemas.microsoft.com/office/powerpoint/2010/main" val="1605221109"/>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blog.minitab.com/blog/adventures-in-statistics-2/understanding-t-tests-t-values-and-t-distribution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datagovernance.com/"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ableau.com/products/prep"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hyperlink" Target="https://nj.gov/health/chs/documents/2015-2020%20Deaths%20by%20Month%20and%20County%20of%20Residence.pdf"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wprs.org/a-swiss-doctor-on-covid-19/" TargetMode="External"/><Relationship Id="rId2" Type="http://schemas.openxmlformats.org/officeDocument/2006/relationships/hyperlink" Target="https://info.minitab.com/resources/videos/webinars-on-demand/elmhurst-college-reopening" TargetMode="External"/><Relationship Id="rId1" Type="http://schemas.openxmlformats.org/officeDocument/2006/relationships/slideLayout" Target="../slideLayouts/slideLayout7.xml"/><Relationship Id="rId5" Type="http://schemas.openxmlformats.org/officeDocument/2006/relationships/hyperlink" Target="https://www.armstrongeconomics.com/world-news/corruption/i-have-reviewed-fergusons-code/" TargetMode="External"/><Relationship Id="rId4" Type="http://schemas.openxmlformats.org/officeDocument/2006/relationships/hyperlink" Target="https://www.nationalreview.com/corner/professor-lockdown-modeler-resigns-in-disgrace/"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1drv.ms/u/s!AsKbGD6G_CsKojwPruKR-TBrRlwz?e=4HeNF6" TargetMode="External"/><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6p3mhkNgRXs" TargetMode="External"/><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393C8-C656-40C7-AB50-6F3AA319427B}"/>
              </a:ext>
            </a:extLst>
          </p:cNvPr>
          <p:cNvPicPr>
            <a:picLocks noChangeAspect="1"/>
          </p:cNvPicPr>
          <p:nvPr/>
        </p:nvPicPr>
        <p:blipFill>
          <a:blip r:embed="rId2"/>
          <a:stretch>
            <a:fillRect/>
          </a:stretch>
        </p:blipFill>
        <p:spPr>
          <a:xfrm>
            <a:off x="2168236" y="0"/>
            <a:ext cx="7855527" cy="6858000"/>
          </a:xfrm>
          <a:prstGeom prst="rect">
            <a:avLst/>
          </a:prstGeom>
        </p:spPr>
      </p:pic>
    </p:spTree>
    <p:extLst>
      <p:ext uri="{BB962C8B-B14F-4D97-AF65-F5344CB8AC3E}">
        <p14:creationId xmlns:p14="http://schemas.microsoft.com/office/powerpoint/2010/main" val="44061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37384-4F2F-4421-B5AD-46A0399BFC74}"/>
              </a:ext>
            </a:extLst>
          </p:cNvPr>
          <p:cNvPicPr>
            <a:picLocks noChangeAspect="1"/>
          </p:cNvPicPr>
          <p:nvPr/>
        </p:nvPicPr>
        <p:blipFill>
          <a:blip r:embed="rId2"/>
          <a:stretch>
            <a:fillRect/>
          </a:stretch>
        </p:blipFill>
        <p:spPr>
          <a:xfrm>
            <a:off x="1885950" y="128587"/>
            <a:ext cx="8420100" cy="6600825"/>
          </a:xfrm>
          <a:prstGeom prst="rect">
            <a:avLst/>
          </a:prstGeom>
        </p:spPr>
      </p:pic>
    </p:spTree>
    <p:extLst>
      <p:ext uri="{BB962C8B-B14F-4D97-AF65-F5344CB8AC3E}">
        <p14:creationId xmlns:p14="http://schemas.microsoft.com/office/powerpoint/2010/main" val="119700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F19929-C1B8-4589-8E64-9A11E74DC695}"/>
              </a:ext>
            </a:extLst>
          </p:cNvPr>
          <p:cNvPicPr>
            <a:picLocks noChangeAspect="1"/>
          </p:cNvPicPr>
          <p:nvPr/>
        </p:nvPicPr>
        <p:blipFill>
          <a:blip r:embed="rId2"/>
          <a:stretch>
            <a:fillRect/>
          </a:stretch>
        </p:blipFill>
        <p:spPr>
          <a:xfrm>
            <a:off x="1820809" y="594114"/>
            <a:ext cx="8550381" cy="5669771"/>
          </a:xfrm>
          <a:prstGeom prst="rect">
            <a:avLst/>
          </a:prstGeom>
        </p:spPr>
      </p:pic>
    </p:spTree>
    <p:extLst>
      <p:ext uri="{BB962C8B-B14F-4D97-AF65-F5344CB8AC3E}">
        <p14:creationId xmlns:p14="http://schemas.microsoft.com/office/powerpoint/2010/main" val="210928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F687B-4DDA-4050-B536-CD4DEC0E56B1}"/>
              </a:ext>
            </a:extLst>
          </p:cNvPr>
          <p:cNvPicPr>
            <a:picLocks noChangeAspect="1"/>
          </p:cNvPicPr>
          <p:nvPr/>
        </p:nvPicPr>
        <p:blipFill>
          <a:blip r:embed="rId2"/>
          <a:stretch>
            <a:fillRect/>
          </a:stretch>
        </p:blipFill>
        <p:spPr>
          <a:xfrm>
            <a:off x="2172185" y="366712"/>
            <a:ext cx="7343775" cy="6124575"/>
          </a:xfrm>
          <a:prstGeom prst="rect">
            <a:avLst/>
          </a:prstGeom>
        </p:spPr>
      </p:pic>
    </p:spTree>
    <p:extLst>
      <p:ext uri="{BB962C8B-B14F-4D97-AF65-F5344CB8AC3E}">
        <p14:creationId xmlns:p14="http://schemas.microsoft.com/office/powerpoint/2010/main" val="373995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7FDFA0-1818-4D26-933A-1DD5BE1BE821}"/>
              </a:ext>
            </a:extLst>
          </p:cNvPr>
          <p:cNvPicPr>
            <a:picLocks noChangeAspect="1"/>
          </p:cNvPicPr>
          <p:nvPr/>
        </p:nvPicPr>
        <p:blipFill>
          <a:blip r:embed="rId2"/>
          <a:stretch>
            <a:fillRect/>
          </a:stretch>
        </p:blipFill>
        <p:spPr>
          <a:xfrm>
            <a:off x="0" y="1155117"/>
            <a:ext cx="12192000" cy="5545291"/>
          </a:xfrm>
          <a:prstGeom prst="rect">
            <a:avLst/>
          </a:prstGeom>
        </p:spPr>
      </p:pic>
      <p:sp>
        <p:nvSpPr>
          <p:cNvPr id="3" name="TextBox 2">
            <a:extLst>
              <a:ext uri="{FF2B5EF4-FFF2-40B4-BE49-F238E27FC236}">
                <a16:creationId xmlns:a16="http://schemas.microsoft.com/office/drawing/2014/main" id="{DD5288A7-E2BC-4517-B5B4-4A78D0BC2002}"/>
              </a:ext>
            </a:extLst>
          </p:cNvPr>
          <p:cNvSpPr txBox="1"/>
          <p:nvPr/>
        </p:nvSpPr>
        <p:spPr>
          <a:xfrm>
            <a:off x="193964" y="235527"/>
            <a:ext cx="10875818" cy="369332"/>
          </a:xfrm>
          <a:prstGeom prst="rect">
            <a:avLst/>
          </a:prstGeom>
          <a:noFill/>
        </p:spPr>
        <p:txBody>
          <a:bodyPr wrap="square" rtlCol="0">
            <a:spAutoFit/>
          </a:bodyPr>
          <a:lstStyle/>
          <a:p>
            <a:pPr algn="ctr"/>
            <a:r>
              <a:rPr lang="en-US" dirty="0"/>
              <a:t>Converted Attrition Category to Binary Numeric</a:t>
            </a:r>
          </a:p>
        </p:txBody>
      </p:sp>
    </p:spTree>
    <p:extLst>
      <p:ext uri="{BB962C8B-B14F-4D97-AF65-F5344CB8AC3E}">
        <p14:creationId xmlns:p14="http://schemas.microsoft.com/office/powerpoint/2010/main" val="211420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5C1E9-3BA8-4FE8-8F44-58866B87E6D8}"/>
              </a:ext>
            </a:extLst>
          </p:cNvPr>
          <p:cNvPicPr>
            <a:picLocks noChangeAspect="1"/>
          </p:cNvPicPr>
          <p:nvPr/>
        </p:nvPicPr>
        <p:blipFill>
          <a:blip r:embed="rId2"/>
          <a:stretch>
            <a:fillRect/>
          </a:stretch>
        </p:blipFill>
        <p:spPr>
          <a:xfrm>
            <a:off x="2214562" y="14287"/>
            <a:ext cx="7762875" cy="6829425"/>
          </a:xfrm>
          <a:prstGeom prst="rect">
            <a:avLst/>
          </a:prstGeom>
        </p:spPr>
      </p:pic>
      <p:sp>
        <p:nvSpPr>
          <p:cNvPr id="3" name="Freeform: Shape 2">
            <a:extLst>
              <a:ext uri="{FF2B5EF4-FFF2-40B4-BE49-F238E27FC236}">
                <a16:creationId xmlns:a16="http://schemas.microsoft.com/office/drawing/2014/main" id="{975B7268-4FC2-440B-9246-80872FDAE869}"/>
              </a:ext>
            </a:extLst>
          </p:cNvPr>
          <p:cNvSpPr/>
          <p:nvPr/>
        </p:nvSpPr>
        <p:spPr>
          <a:xfrm>
            <a:off x="3023118" y="5691673"/>
            <a:ext cx="1698172" cy="942392"/>
          </a:xfrm>
          <a:custGeom>
            <a:avLst/>
            <a:gdLst>
              <a:gd name="connsiteX0" fmla="*/ 1250302 w 1698172"/>
              <a:gd name="connsiteY0" fmla="*/ 93307 h 942392"/>
              <a:gd name="connsiteX1" fmla="*/ 998376 w 1698172"/>
              <a:gd name="connsiteY1" fmla="*/ 83976 h 942392"/>
              <a:gd name="connsiteX2" fmla="*/ 923731 w 1698172"/>
              <a:gd name="connsiteY2" fmla="*/ 65315 h 942392"/>
              <a:gd name="connsiteX3" fmla="*/ 877078 w 1698172"/>
              <a:gd name="connsiteY3" fmla="*/ 55984 h 942392"/>
              <a:gd name="connsiteX4" fmla="*/ 811764 w 1698172"/>
              <a:gd name="connsiteY4" fmla="*/ 37323 h 942392"/>
              <a:gd name="connsiteX5" fmla="*/ 765111 w 1698172"/>
              <a:gd name="connsiteY5" fmla="*/ 27992 h 942392"/>
              <a:gd name="connsiteX6" fmla="*/ 634482 w 1698172"/>
              <a:gd name="connsiteY6" fmla="*/ 0 h 942392"/>
              <a:gd name="connsiteX7" fmla="*/ 475862 w 1698172"/>
              <a:gd name="connsiteY7" fmla="*/ 9331 h 942392"/>
              <a:gd name="connsiteX8" fmla="*/ 382555 w 1698172"/>
              <a:gd name="connsiteY8" fmla="*/ 37323 h 942392"/>
              <a:gd name="connsiteX9" fmla="*/ 354564 w 1698172"/>
              <a:gd name="connsiteY9" fmla="*/ 46654 h 942392"/>
              <a:gd name="connsiteX10" fmla="*/ 326572 w 1698172"/>
              <a:gd name="connsiteY10" fmla="*/ 65315 h 942392"/>
              <a:gd name="connsiteX11" fmla="*/ 289249 w 1698172"/>
              <a:gd name="connsiteY11" fmla="*/ 83976 h 942392"/>
              <a:gd name="connsiteX12" fmla="*/ 223935 w 1698172"/>
              <a:gd name="connsiteY12" fmla="*/ 121298 h 942392"/>
              <a:gd name="connsiteX13" fmla="*/ 186613 w 1698172"/>
              <a:gd name="connsiteY13" fmla="*/ 167951 h 942392"/>
              <a:gd name="connsiteX14" fmla="*/ 177282 w 1698172"/>
              <a:gd name="connsiteY14" fmla="*/ 195943 h 942392"/>
              <a:gd name="connsiteX15" fmla="*/ 158621 w 1698172"/>
              <a:gd name="connsiteY15" fmla="*/ 214605 h 942392"/>
              <a:gd name="connsiteX16" fmla="*/ 139960 w 1698172"/>
              <a:gd name="connsiteY16" fmla="*/ 242596 h 942392"/>
              <a:gd name="connsiteX17" fmla="*/ 102637 w 1698172"/>
              <a:gd name="connsiteY17" fmla="*/ 317241 h 942392"/>
              <a:gd name="connsiteX18" fmla="*/ 46653 w 1698172"/>
              <a:gd name="connsiteY18" fmla="*/ 391886 h 942392"/>
              <a:gd name="connsiteX19" fmla="*/ 9331 w 1698172"/>
              <a:gd name="connsiteY19" fmla="*/ 447870 h 942392"/>
              <a:gd name="connsiteX20" fmla="*/ 0 w 1698172"/>
              <a:gd name="connsiteY20" fmla="*/ 485192 h 942392"/>
              <a:gd name="connsiteX21" fmla="*/ 9331 w 1698172"/>
              <a:gd name="connsiteY21" fmla="*/ 634482 h 942392"/>
              <a:gd name="connsiteX22" fmla="*/ 27992 w 1698172"/>
              <a:gd name="connsiteY22" fmla="*/ 662474 h 942392"/>
              <a:gd name="connsiteX23" fmla="*/ 83976 w 1698172"/>
              <a:gd name="connsiteY23" fmla="*/ 709127 h 942392"/>
              <a:gd name="connsiteX24" fmla="*/ 121298 w 1698172"/>
              <a:gd name="connsiteY24" fmla="*/ 718458 h 942392"/>
              <a:gd name="connsiteX25" fmla="*/ 158621 w 1698172"/>
              <a:gd name="connsiteY25" fmla="*/ 737119 h 942392"/>
              <a:gd name="connsiteX26" fmla="*/ 214604 w 1698172"/>
              <a:gd name="connsiteY26" fmla="*/ 755780 h 942392"/>
              <a:gd name="connsiteX27" fmla="*/ 289249 w 1698172"/>
              <a:gd name="connsiteY27" fmla="*/ 783772 h 942392"/>
              <a:gd name="connsiteX28" fmla="*/ 354564 w 1698172"/>
              <a:gd name="connsiteY28" fmla="*/ 793103 h 942392"/>
              <a:gd name="connsiteX29" fmla="*/ 494523 w 1698172"/>
              <a:gd name="connsiteY29" fmla="*/ 811764 h 942392"/>
              <a:gd name="connsiteX30" fmla="*/ 578498 w 1698172"/>
              <a:gd name="connsiteY30" fmla="*/ 839756 h 942392"/>
              <a:gd name="connsiteX31" fmla="*/ 606490 w 1698172"/>
              <a:gd name="connsiteY31" fmla="*/ 849086 h 942392"/>
              <a:gd name="connsiteX32" fmla="*/ 653143 w 1698172"/>
              <a:gd name="connsiteY32" fmla="*/ 867747 h 942392"/>
              <a:gd name="connsiteX33" fmla="*/ 709127 w 1698172"/>
              <a:gd name="connsiteY33" fmla="*/ 886409 h 942392"/>
              <a:gd name="connsiteX34" fmla="*/ 746449 w 1698172"/>
              <a:gd name="connsiteY34" fmla="*/ 905070 h 942392"/>
              <a:gd name="connsiteX35" fmla="*/ 802433 w 1698172"/>
              <a:gd name="connsiteY35" fmla="*/ 914400 h 942392"/>
              <a:gd name="connsiteX36" fmla="*/ 839755 w 1698172"/>
              <a:gd name="connsiteY36" fmla="*/ 923731 h 942392"/>
              <a:gd name="connsiteX37" fmla="*/ 933062 w 1698172"/>
              <a:gd name="connsiteY37" fmla="*/ 942392 h 942392"/>
              <a:gd name="connsiteX38" fmla="*/ 1166327 w 1698172"/>
              <a:gd name="connsiteY38" fmla="*/ 933062 h 942392"/>
              <a:gd name="connsiteX39" fmla="*/ 1194319 w 1698172"/>
              <a:gd name="connsiteY39" fmla="*/ 923731 h 942392"/>
              <a:gd name="connsiteX40" fmla="*/ 1240972 w 1698172"/>
              <a:gd name="connsiteY40" fmla="*/ 914400 h 942392"/>
              <a:gd name="connsiteX41" fmla="*/ 1315617 w 1698172"/>
              <a:gd name="connsiteY41" fmla="*/ 886409 h 942392"/>
              <a:gd name="connsiteX42" fmla="*/ 1380931 w 1698172"/>
              <a:gd name="connsiteY42" fmla="*/ 867747 h 942392"/>
              <a:gd name="connsiteX43" fmla="*/ 1492898 w 1698172"/>
              <a:gd name="connsiteY43" fmla="*/ 821094 h 942392"/>
              <a:gd name="connsiteX44" fmla="*/ 1548882 w 1698172"/>
              <a:gd name="connsiteY44" fmla="*/ 774441 h 942392"/>
              <a:gd name="connsiteX45" fmla="*/ 1604866 w 1698172"/>
              <a:gd name="connsiteY45" fmla="*/ 727788 h 942392"/>
              <a:gd name="connsiteX46" fmla="*/ 1642188 w 1698172"/>
              <a:gd name="connsiteY46" fmla="*/ 671805 h 942392"/>
              <a:gd name="connsiteX47" fmla="*/ 1660849 w 1698172"/>
              <a:gd name="connsiteY47" fmla="*/ 643813 h 942392"/>
              <a:gd name="connsiteX48" fmla="*/ 1698172 w 1698172"/>
              <a:gd name="connsiteY48" fmla="*/ 550507 h 942392"/>
              <a:gd name="connsiteX49" fmla="*/ 1679511 w 1698172"/>
              <a:gd name="connsiteY49" fmla="*/ 391886 h 942392"/>
              <a:gd name="connsiteX50" fmla="*/ 1670180 w 1698172"/>
              <a:gd name="connsiteY50" fmla="*/ 363894 h 942392"/>
              <a:gd name="connsiteX51" fmla="*/ 1642188 w 1698172"/>
              <a:gd name="connsiteY51" fmla="*/ 345233 h 942392"/>
              <a:gd name="connsiteX52" fmla="*/ 1595535 w 1698172"/>
              <a:gd name="connsiteY52" fmla="*/ 298580 h 942392"/>
              <a:gd name="connsiteX53" fmla="*/ 1576874 w 1698172"/>
              <a:gd name="connsiteY53" fmla="*/ 270588 h 942392"/>
              <a:gd name="connsiteX54" fmla="*/ 1520890 w 1698172"/>
              <a:gd name="connsiteY54" fmla="*/ 242596 h 942392"/>
              <a:gd name="connsiteX55" fmla="*/ 1464906 w 1698172"/>
              <a:gd name="connsiteY55" fmla="*/ 214605 h 942392"/>
              <a:gd name="connsiteX56" fmla="*/ 1436915 w 1698172"/>
              <a:gd name="connsiteY56" fmla="*/ 195943 h 942392"/>
              <a:gd name="connsiteX57" fmla="*/ 1408923 w 1698172"/>
              <a:gd name="connsiteY57" fmla="*/ 186613 h 942392"/>
              <a:gd name="connsiteX58" fmla="*/ 1390262 w 1698172"/>
              <a:gd name="connsiteY58" fmla="*/ 167951 h 942392"/>
              <a:gd name="connsiteX59" fmla="*/ 1315617 w 1698172"/>
              <a:gd name="connsiteY59" fmla="*/ 149290 h 942392"/>
              <a:gd name="connsiteX60" fmla="*/ 1259633 w 1698172"/>
              <a:gd name="connsiteY60" fmla="*/ 121298 h 942392"/>
              <a:gd name="connsiteX61" fmla="*/ 1315617 w 1698172"/>
              <a:gd name="connsiteY61" fmla="*/ 149290 h 942392"/>
              <a:gd name="connsiteX62" fmla="*/ 1371600 w 1698172"/>
              <a:gd name="connsiteY62" fmla="*/ 167951 h 942392"/>
              <a:gd name="connsiteX63" fmla="*/ 1399592 w 1698172"/>
              <a:gd name="connsiteY63" fmla="*/ 177282 h 942392"/>
              <a:gd name="connsiteX64" fmla="*/ 1418253 w 1698172"/>
              <a:gd name="connsiteY64" fmla="*/ 177282 h 9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98172" h="942392">
                <a:moveTo>
                  <a:pt x="1250302" y="93307"/>
                </a:moveTo>
                <a:cubicBezTo>
                  <a:pt x="1166327" y="90197"/>
                  <a:pt x="1082245" y="89218"/>
                  <a:pt x="998376" y="83976"/>
                </a:cubicBezTo>
                <a:cubicBezTo>
                  <a:pt x="952531" y="81111"/>
                  <a:pt x="960286" y="74454"/>
                  <a:pt x="923731" y="65315"/>
                </a:cubicBezTo>
                <a:cubicBezTo>
                  <a:pt x="908346" y="61469"/>
                  <a:pt x="892463" y="59830"/>
                  <a:pt x="877078" y="55984"/>
                </a:cubicBezTo>
                <a:cubicBezTo>
                  <a:pt x="752381" y="24810"/>
                  <a:pt x="968852" y="72233"/>
                  <a:pt x="811764" y="37323"/>
                </a:cubicBezTo>
                <a:cubicBezTo>
                  <a:pt x="796283" y="33883"/>
                  <a:pt x="780411" y="32165"/>
                  <a:pt x="765111" y="27992"/>
                </a:cubicBezTo>
                <a:cubicBezTo>
                  <a:pt x="652614" y="-2689"/>
                  <a:pt x="770361" y="16986"/>
                  <a:pt x="634482" y="0"/>
                </a:cubicBezTo>
                <a:cubicBezTo>
                  <a:pt x="581609" y="3110"/>
                  <a:pt x="528609" y="4536"/>
                  <a:pt x="475862" y="9331"/>
                </a:cubicBezTo>
                <a:cubicBezTo>
                  <a:pt x="431897" y="13328"/>
                  <a:pt x="423750" y="21875"/>
                  <a:pt x="382555" y="37323"/>
                </a:cubicBezTo>
                <a:cubicBezTo>
                  <a:pt x="373346" y="40776"/>
                  <a:pt x="363361" y="42256"/>
                  <a:pt x="354564" y="46654"/>
                </a:cubicBezTo>
                <a:cubicBezTo>
                  <a:pt x="344534" y="51669"/>
                  <a:pt x="336309" y="59751"/>
                  <a:pt x="326572" y="65315"/>
                </a:cubicBezTo>
                <a:cubicBezTo>
                  <a:pt x="314495" y="72216"/>
                  <a:pt x="301326" y="77075"/>
                  <a:pt x="289249" y="83976"/>
                </a:cubicBezTo>
                <a:cubicBezTo>
                  <a:pt x="196930" y="136729"/>
                  <a:pt x="336724" y="64905"/>
                  <a:pt x="223935" y="121298"/>
                </a:cubicBezTo>
                <a:cubicBezTo>
                  <a:pt x="200481" y="191658"/>
                  <a:pt x="234847" y="107658"/>
                  <a:pt x="186613" y="167951"/>
                </a:cubicBezTo>
                <a:cubicBezTo>
                  <a:pt x="180469" y="175631"/>
                  <a:pt x="182342" y="187509"/>
                  <a:pt x="177282" y="195943"/>
                </a:cubicBezTo>
                <a:cubicBezTo>
                  <a:pt x="172756" y="203486"/>
                  <a:pt x="164116" y="207736"/>
                  <a:pt x="158621" y="214605"/>
                </a:cubicBezTo>
                <a:cubicBezTo>
                  <a:pt x="151616" y="223361"/>
                  <a:pt x="145330" y="232752"/>
                  <a:pt x="139960" y="242596"/>
                </a:cubicBezTo>
                <a:cubicBezTo>
                  <a:pt x="126639" y="267018"/>
                  <a:pt x="118068" y="294094"/>
                  <a:pt x="102637" y="317241"/>
                </a:cubicBezTo>
                <a:cubicBezTo>
                  <a:pt x="60435" y="380545"/>
                  <a:pt x="81174" y="357366"/>
                  <a:pt x="46653" y="391886"/>
                </a:cubicBezTo>
                <a:cubicBezTo>
                  <a:pt x="17526" y="479274"/>
                  <a:pt x="65240" y="350030"/>
                  <a:pt x="9331" y="447870"/>
                </a:cubicBezTo>
                <a:cubicBezTo>
                  <a:pt x="2969" y="459004"/>
                  <a:pt x="3110" y="472751"/>
                  <a:pt x="0" y="485192"/>
                </a:cubicBezTo>
                <a:cubicBezTo>
                  <a:pt x="3110" y="534955"/>
                  <a:pt x="1555" y="585232"/>
                  <a:pt x="9331" y="634482"/>
                </a:cubicBezTo>
                <a:cubicBezTo>
                  <a:pt x="11080" y="645559"/>
                  <a:pt x="20813" y="653859"/>
                  <a:pt x="27992" y="662474"/>
                </a:cubicBezTo>
                <a:cubicBezTo>
                  <a:pt x="40448" y="677421"/>
                  <a:pt x="64947" y="700971"/>
                  <a:pt x="83976" y="709127"/>
                </a:cubicBezTo>
                <a:cubicBezTo>
                  <a:pt x="95763" y="714179"/>
                  <a:pt x="109291" y="713955"/>
                  <a:pt x="121298" y="718458"/>
                </a:cubicBezTo>
                <a:cubicBezTo>
                  <a:pt x="134322" y="723342"/>
                  <a:pt x="145706" y="731953"/>
                  <a:pt x="158621" y="737119"/>
                </a:cubicBezTo>
                <a:cubicBezTo>
                  <a:pt x="176885" y="744424"/>
                  <a:pt x="196340" y="748475"/>
                  <a:pt x="214604" y="755780"/>
                </a:cubicBezTo>
                <a:cubicBezTo>
                  <a:pt x="220559" y="758162"/>
                  <a:pt x="274629" y="780848"/>
                  <a:pt x="289249" y="783772"/>
                </a:cubicBezTo>
                <a:cubicBezTo>
                  <a:pt x="310815" y="788085"/>
                  <a:pt x="332764" y="790196"/>
                  <a:pt x="354564" y="793103"/>
                </a:cubicBezTo>
                <a:cubicBezTo>
                  <a:pt x="535422" y="817217"/>
                  <a:pt x="330371" y="788313"/>
                  <a:pt x="494523" y="811764"/>
                </a:cubicBezTo>
                <a:lnTo>
                  <a:pt x="578498" y="839756"/>
                </a:lnTo>
                <a:cubicBezTo>
                  <a:pt x="587829" y="842866"/>
                  <a:pt x="597358" y="845433"/>
                  <a:pt x="606490" y="849086"/>
                </a:cubicBezTo>
                <a:cubicBezTo>
                  <a:pt x="622041" y="855306"/>
                  <a:pt x="637403" y="862023"/>
                  <a:pt x="653143" y="867747"/>
                </a:cubicBezTo>
                <a:cubicBezTo>
                  <a:pt x="671630" y="874469"/>
                  <a:pt x="691533" y="877612"/>
                  <a:pt x="709127" y="886409"/>
                </a:cubicBezTo>
                <a:cubicBezTo>
                  <a:pt x="721568" y="892629"/>
                  <a:pt x="733126" y="901073"/>
                  <a:pt x="746449" y="905070"/>
                </a:cubicBezTo>
                <a:cubicBezTo>
                  <a:pt x="764570" y="910506"/>
                  <a:pt x="783882" y="910690"/>
                  <a:pt x="802433" y="914400"/>
                </a:cubicBezTo>
                <a:cubicBezTo>
                  <a:pt x="815008" y="916915"/>
                  <a:pt x="827216" y="921044"/>
                  <a:pt x="839755" y="923731"/>
                </a:cubicBezTo>
                <a:cubicBezTo>
                  <a:pt x="870769" y="930377"/>
                  <a:pt x="933062" y="942392"/>
                  <a:pt x="933062" y="942392"/>
                </a:cubicBezTo>
                <a:cubicBezTo>
                  <a:pt x="1010817" y="939282"/>
                  <a:pt x="1088708" y="938606"/>
                  <a:pt x="1166327" y="933062"/>
                </a:cubicBezTo>
                <a:cubicBezTo>
                  <a:pt x="1176137" y="932361"/>
                  <a:pt x="1184777" y="926117"/>
                  <a:pt x="1194319" y="923731"/>
                </a:cubicBezTo>
                <a:cubicBezTo>
                  <a:pt x="1209704" y="919884"/>
                  <a:pt x="1225587" y="918246"/>
                  <a:pt x="1240972" y="914400"/>
                </a:cubicBezTo>
                <a:cubicBezTo>
                  <a:pt x="1267187" y="907846"/>
                  <a:pt x="1289917" y="894976"/>
                  <a:pt x="1315617" y="886409"/>
                </a:cubicBezTo>
                <a:cubicBezTo>
                  <a:pt x="1337098" y="879249"/>
                  <a:pt x="1359908" y="876156"/>
                  <a:pt x="1380931" y="867747"/>
                </a:cubicBezTo>
                <a:cubicBezTo>
                  <a:pt x="1524454" y="810337"/>
                  <a:pt x="1402124" y="843789"/>
                  <a:pt x="1492898" y="821094"/>
                </a:cubicBezTo>
                <a:cubicBezTo>
                  <a:pt x="1562397" y="774762"/>
                  <a:pt x="1477039" y="834310"/>
                  <a:pt x="1548882" y="774441"/>
                </a:cubicBezTo>
                <a:cubicBezTo>
                  <a:pt x="1582932" y="746066"/>
                  <a:pt x="1574736" y="766527"/>
                  <a:pt x="1604866" y="727788"/>
                </a:cubicBezTo>
                <a:cubicBezTo>
                  <a:pt x="1618635" y="710085"/>
                  <a:pt x="1629747" y="690466"/>
                  <a:pt x="1642188" y="671805"/>
                </a:cubicBezTo>
                <a:cubicBezTo>
                  <a:pt x="1648408" y="662474"/>
                  <a:pt x="1657303" y="654452"/>
                  <a:pt x="1660849" y="643813"/>
                </a:cubicBezTo>
                <a:cubicBezTo>
                  <a:pt x="1683910" y="574634"/>
                  <a:pt x="1670714" y="605423"/>
                  <a:pt x="1698172" y="550507"/>
                </a:cubicBezTo>
                <a:cubicBezTo>
                  <a:pt x="1691049" y="457909"/>
                  <a:pt x="1697666" y="455431"/>
                  <a:pt x="1679511" y="391886"/>
                </a:cubicBezTo>
                <a:cubicBezTo>
                  <a:pt x="1676809" y="382429"/>
                  <a:pt x="1676324" y="371574"/>
                  <a:pt x="1670180" y="363894"/>
                </a:cubicBezTo>
                <a:cubicBezTo>
                  <a:pt x="1663175" y="355137"/>
                  <a:pt x="1651519" y="351453"/>
                  <a:pt x="1642188" y="345233"/>
                </a:cubicBezTo>
                <a:cubicBezTo>
                  <a:pt x="1592425" y="270588"/>
                  <a:pt x="1657739" y="360784"/>
                  <a:pt x="1595535" y="298580"/>
                </a:cubicBezTo>
                <a:cubicBezTo>
                  <a:pt x="1587606" y="290651"/>
                  <a:pt x="1584803" y="278517"/>
                  <a:pt x="1576874" y="270588"/>
                </a:cubicBezTo>
                <a:cubicBezTo>
                  <a:pt x="1550136" y="243850"/>
                  <a:pt x="1551243" y="257773"/>
                  <a:pt x="1520890" y="242596"/>
                </a:cubicBezTo>
                <a:cubicBezTo>
                  <a:pt x="1448547" y="206424"/>
                  <a:pt x="1535258" y="238054"/>
                  <a:pt x="1464906" y="214605"/>
                </a:cubicBezTo>
                <a:cubicBezTo>
                  <a:pt x="1455576" y="208384"/>
                  <a:pt x="1446945" y="200958"/>
                  <a:pt x="1436915" y="195943"/>
                </a:cubicBezTo>
                <a:cubicBezTo>
                  <a:pt x="1428118" y="191544"/>
                  <a:pt x="1417357" y="191673"/>
                  <a:pt x="1408923" y="186613"/>
                </a:cubicBezTo>
                <a:cubicBezTo>
                  <a:pt x="1401380" y="182087"/>
                  <a:pt x="1398348" y="171416"/>
                  <a:pt x="1390262" y="167951"/>
                </a:cubicBezTo>
                <a:cubicBezTo>
                  <a:pt x="1315706" y="135998"/>
                  <a:pt x="1369977" y="176470"/>
                  <a:pt x="1315617" y="149290"/>
                </a:cubicBezTo>
                <a:cubicBezTo>
                  <a:pt x="1243266" y="113114"/>
                  <a:pt x="1329992" y="144752"/>
                  <a:pt x="1259633" y="121298"/>
                </a:cubicBezTo>
                <a:cubicBezTo>
                  <a:pt x="1289609" y="151276"/>
                  <a:pt x="1266484" y="134550"/>
                  <a:pt x="1315617" y="149290"/>
                </a:cubicBezTo>
                <a:cubicBezTo>
                  <a:pt x="1334458" y="154942"/>
                  <a:pt x="1352939" y="161731"/>
                  <a:pt x="1371600" y="167951"/>
                </a:cubicBezTo>
                <a:cubicBezTo>
                  <a:pt x="1380931" y="171061"/>
                  <a:pt x="1389757" y="177282"/>
                  <a:pt x="1399592" y="177282"/>
                </a:cubicBezTo>
                <a:lnTo>
                  <a:pt x="1418253" y="177282"/>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680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D568E-3B13-424A-91C4-CF0779955A08}"/>
              </a:ext>
            </a:extLst>
          </p:cNvPr>
          <p:cNvPicPr>
            <a:picLocks noChangeAspect="1"/>
          </p:cNvPicPr>
          <p:nvPr/>
        </p:nvPicPr>
        <p:blipFill>
          <a:blip r:embed="rId2"/>
          <a:stretch>
            <a:fillRect/>
          </a:stretch>
        </p:blipFill>
        <p:spPr>
          <a:xfrm>
            <a:off x="2956288" y="319770"/>
            <a:ext cx="6279424" cy="6218459"/>
          </a:xfrm>
          <a:prstGeom prst="rect">
            <a:avLst/>
          </a:prstGeom>
        </p:spPr>
      </p:pic>
      <p:sp>
        <p:nvSpPr>
          <p:cNvPr id="3" name="TextBox 2">
            <a:extLst>
              <a:ext uri="{FF2B5EF4-FFF2-40B4-BE49-F238E27FC236}">
                <a16:creationId xmlns:a16="http://schemas.microsoft.com/office/drawing/2014/main" id="{113C5C19-B251-4C19-8B7D-0BF12310490D}"/>
              </a:ext>
            </a:extLst>
          </p:cNvPr>
          <p:cNvSpPr txBox="1"/>
          <p:nvPr/>
        </p:nvSpPr>
        <p:spPr>
          <a:xfrm>
            <a:off x="315310" y="1912883"/>
            <a:ext cx="2490952" cy="923330"/>
          </a:xfrm>
          <a:prstGeom prst="rect">
            <a:avLst/>
          </a:prstGeom>
          <a:noFill/>
        </p:spPr>
        <p:txBody>
          <a:bodyPr wrap="square" rtlCol="0">
            <a:spAutoFit/>
          </a:bodyPr>
          <a:lstStyle/>
          <a:p>
            <a:r>
              <a:rPr lang="en-US" dirty="0"/>
              <a:t>New Keep List</a:t>
            </a:r>
          </a:p>
          <a:p>
            <a:r>
              <a:rPr lang="en-US" dirty="0"/>
              <a:t>Mark by Control and Left Click</a:t>
            </a:r>
          </a:p>
        </p:txBody>
      </p:sp>
      <p:sp>
        <p:nvSpPr>
          <p:cNvPr id="4" name="TextBox 3">
            <a:extLst>
              <a:ext uri="{FF2B5EF4-FFF2-40B4-BE49-F238E27FC236}">
                <a16:creationId xmlns:a16="http://schemas.microsoft.com/office/drawing/2014/main" id="{1563C70D-39D1-46A8-90AB-EA87C2C0EEEF}"/>
              </a:ext>
            </a:extLst>
          </p:cNvPr>
          <p:cNvSpPr txBox="1"/>
          <p:nvPr/>
        </p:nvSpPr>
        <p:spPr>
          <a:xfrm>
            <a:off x="315310" y="905069"/>
            <a:ext cx="2017343" cy="369332"/>
          </a:xfrm>
          <a:prstGeom prst="rect">
            <a:avLst/>
          </a:prstGeom>
          <a:noFill/>
        </p:spPr>
        <p:txBody>
          <a:bodyPr wrap="square" rtlCol="0">
            <a:spAutoFit/>
          </a:bodyPr>
          <a:lstStyle/>
          <a:p>
            <a:r>
              <a:rPr lang="en-US" dirty="0"/>
              <a:t>As an option:</a:t>
            </a:r>
          </a:p>
        </p:txBody>
      </p:sp>
    </p:spTree>
    <p:extLst>
      <p:ext uri="{BB962C8B-B14F-4D97-AF65-F5344CB8AC3E}">
        <p14:creationId xmlns:p14="http://schemas.microsoft.com/office/powerpoint/2010/main" val="182050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E0577-F59A-43EC-A1C1-D84E664B7C8A}"/>
              </a:ext>
            </a:extLst>
          </p:cNvPr>
          <p:cNvPicPr>
            <a:picLocks noChangeAspect="1"/>
          </p:cNvPicPr>
          <p:nvPr/>
        </p:nvPicPr>
        <p:blipFill>
          <a:blip r:embed="rId2"/>
          <a:stretch>
            <a:fillRect/>
          </a:stretch>
        </p:blipFill>
        <p:spPr>
          <a:xfrm>
            <a:off x="110616" y="641131"/>
            <a:ext cx="9993851" cy="4654931"/>
          </a:xfrm>
          <a:prstGeom prst="rect">
            <a:avLst/>
          </a:prstGeom>
        </p:spPr>
      </p:pic>
    </p:spTree>
    <p:extLst>
      <p:ext uri="{BB962C8B-B14F-4D97-AF65-F5344CB8AC3E}">
        <p14:creationId xmlns:p14="http://schemas.microsoft.com/office/powerpoint/2010/main" val="376319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796293-303A-4313-8011-9F7822ECD47D}"/>
              </a:ext>
            </a:extLst>
          </p:cNvPr>
          <p:cNvPicPr>
            <a:picLocks noChangeAspect="1"/>
          </p:cNvPicPr>
          <p:nvPr/>
        </p:nvPicPr>
        <p:blipFill>
          <a:blip r:embed="rId2"/>
          <a:stretch>
            <a:fillRect/>
          </a:stretch>
        </p:blipFill>
        <p:spPr>
          <a:xfrm>
            <a:off x="1909762" y="9525"/>
            <a:ext cx="8372475" cy="6838950"/>
          </a:xfrm>
          <a:prstGeom prst="rect">
            <a:avLst/>
          </a:prstGeom>
        </p:spPr>
      </p:pic>
    </p:spTree>
    <p:extLst>
      <p:ext uri="{BB962C8B-B14F-4D97-AF65-F5344CB8AC3E}">
        <p14:creationId xmlns:p14="http://schemas.microsoft.com/office/powerpoint/2010/main" val="83907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1945A7-AE45-412A-820E-F739A0034CD6}"/>
              </a:ext>
            </a:extLst>
          </p:cNvPr>
          <p:cNvPicPr>
            <a:picLocks noChangeAspect="1"/>
          </p:cNvPicPr>
          <p:nvPr/>
        </p:nvPicPr>
        <p:blipFill>
          <a:blip r:embed="rId2"/>
          <a:stretch>
            <a:fillRect/>
          </a:stretch>
        </p:blipFill>
        <p:spPr>
          <a:xfrm>
            <a:off x="1876425" y="9525"/>
            <a:ext cx="8439150" cy="6838950"/>
          </a:xfrm>
          <a:prstGeom prst="rect">
            <a:avLst/>
          </a:prstGeom>
        </p:spPr>
      </p:pic>
    </p:spTree>
    <p:extLst>
      <p:ext uri="{BB962C8B-B14F-4D97-AF65-F5344CB8AC3E}">
        <p14:creationId xmlns:p14="http://schemas.microsoft.com/office/powerpoint/2010/main" val="296312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EFB84-E968-46D8-900F-15CCCA394191}"/>
              </a:ext>
            </a:extLst>
          </p:cNvPr>
          <p:cNvPicPr>
            <a:picLocks noChangeAspect="1"/>
          </p:cNvPicPr>
          <p:nvPr/>
        </p:nvPicPr>
        <p:blipFill>
          <a:blip r:embed="rId2"/>
          <a:stretch>
            <a:fillRect/>
          </a:stretch>
        </p:blipFill>
        <p:spPr>
          <a:xfrm>
            <a:off x="0" y="239332"/>
            <a:ext cx="12192000" cy="6379335"/>
          </a:xfrm>
          <a:prstGeom prst="rect">
            <a:avLst/>
          </a:prstGeom>
        </p:spPr>
      </p:pic>
      <p:sp>
        <p:nvSpPr>
          <p:cNvPr id="3" name="TextBox 2">
            <a:extLst>
              <a:ext uri="{FF2B5EF4-FFF2-40B4-BE49-F238E27FC236}">
                <a16:creationId xmlns:a16="http://schemas.microsoft.com/office/drawing/2014/main" id="{CFCFCEB9-CC06-450D-B4AA-A76D34403C42}"/>
              </a:ext>
            </a:extLst>
          </p:cNvPr>
          <p:cNvSpPr txBox="1"/>
          <p:nvPr/>
        </p:nvSpPr>
        <p:spPr>
          <a:xfrm>
            <a:off x="10273004" y="2220686"/>
            <a:ext cx="1642188" cy="1477328"/>
          </a:xfrm>
          <a:prstGeom prst="rect">
            <a:avLst/>
          </a:prstGeom>
          <a:noFill/>
        </p:spPr>
        <p:txBody>
          <a:bodyPr wrap="square" rtlCol="0">
            <a:spAutoFit/>
          </a:bodyPr>
          <a:lstStyle/>
          <a:p>
            <a:r>
              <a:rPr lang="en-US" dirty="0"/>
              <a:t>Next We Run as Classification and Perform Prediction</a:t>
            </a:r>
          </a:p>
        </p:txBody>
      </p:sp>
      <p:cxnSp>
        <p:nvCxnSpPr>
          <p:cNvPr id="5" name="Straight Arrow Connector 4">
            <a:extLst>
              <a:ext uri="{FF2B5EF4-FFF2-40B4-BE49-F238E27FC236}">
                <a16:creationId xmlns:a16="http://schemas.microsoft.com/office/drawing/2014/main" id="{4C16C70F-3570-4212-983F-59309F6BA020}"/>
              </a:ext>
            </a:extLst>
          </p:cNvPr>
          <p:cNvCxnSpPr>
            <a:cxnSpLocks/>
          </p:cNvCxnSpPr>
          <p:nvPr/>
        </p:nvCxnSpPr>
        <p:spPr>
          <a:xfrm flipH="1" flipV="1">
            <a:off x="5607698" y="2752531"/>
            <a:ext cx="4388498" cy="67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85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21225-A3E1-4EF8-B0CD-506D9EFEC2F6}"/>
              </a:ext>
            </a:extLst>
          </p:cNvPr>
          <p:cNvSpPr txBox="1"/>
          <p:nvPr/>
        </p:nvSpPr>
        <p:spPr>
          <a:xfrm>
            <a:off x="2434391" y="207093"/>
            <a:ext cx="7061812" cy="523220"/>
          </a:xfrm>
          <a:prstGeom prst="rect">
            <a:avLst/>
          </a:prstGeom>
          <a:noFill/>
        </p:spPr>
        <p:txBody>
          <a:bodyPr wrap="square" rtlCol="0">
            <a:spAutoFit/>
          </a:bodyPr>
          <a:lstStyle/>
          <a:p>
            <a:pPr algn="ctr"/>
            <a:r>
              <a:rPr lang="en-US" sz="2800" dirty="0"/>
              <a:t>Observations on Homework</a:t>
            </a:r>
          </a:p>
        </p:txBody>
      </p:sp>
      <p:sp>
        <p:nvSpPr>
          <p:cNvPr id="3" name="TextBox 2">
            <a:extLst>
              <a:ext uri="{FF2B5EF4-FFF2-40B4-BE49-F238E27FC236}">
                <a16:creationId xmlns:a16="http://schemas.microsoft.com/office/drawing/2014/main" id="{67955239-3406-4ABA-A4FA-3E179E1EDC33}"/>
              </a:ext>
            </a:extLst>
          </p:cNvPr>
          <p:cNvSpPr txBox="1"/>
          <p:nvPr/>
        </p:nvSpPr>
        <p:spPr>
          <a:xfrm>
            <a:off x="369499" y="917912"/>
            <a:ext cx="11453002"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Overall solid effort across all teams, good progress for your first iteration model. Lots of innovative ideas and collaboration. Example of Wisconsin progress in Appendix and in data file on this week’s Blackboard </a:t>
            </a:r>
          </a:p>
          <a:p>
            <a:endParaRPr lang="en-US" sz="2000" dirty="0"/>
          </a:p>
          <a:p>
            <a:pPr marL="342900" indent="-342900">
              <a:buFont typeface="Arial" panose="020B0604020202020204" pitchFamily="34" charset="0"/>
              <a:buChar char="•"/>
            </a:pPr>
            <a:r>
              <a:rPr lang="en-US" sz="2000" dirty="0"/>
              <a:t>For this week stay focused on enhancing the explanatory and predictive power of the model for iteration #2. </a:t>
            </a:r>
            <a:r>
              <a:rPr lang="en-US" sz="2000" b="1" u="sng" dirty="0">
                <a:solidFill>
                  <a:srgbClr val="0070C0"/>
                </a:solidFill>
              </a:rPr>
              <a:t>Your next assignment will not be due until July 6</a:t>
            </a:r>
            <a:r>
              <a:rPr lang="en-US" sz="2000" b="1" u="sng" baseline="30000" dirty="0">
                <a:solidFill>
                  <a:srgbClr val="0070C0"/>
                </a:solidFill>
              </a:rPr>
              <a:t>th</a:t>
            </a:r>
            <a:r>
              <a:rPr lang="en-US" sz="2000" b="1" u="sng" dirty="0">
                <a:solidFill>
                  <a:srgbClr val="0070C0"/>
                </a:solidFill>
              </a:rPr>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Keep in mind that two separate forms of value-added policy guidance can emerge:</a:t>
            </a:r>
          </a:p>
          <a:p>
            <a:pPr marL="800100" lvl="1" indent="-342900">
              <a:buFont typeface="Arial" panose="020B0604020202020204" pitchFamily="34" charset="0"/>
              <a:buChar char="•"/>
            </a:pPr>
            <a:r>
              <a:rPr lang="en-US" sz="2000" dirty="0"/>
              <a:t>Identification of factors that “influence” deaths or cases (deductive testing of Beta coefficients)</a:t>
            </a:r>
          </a:p>
          <a:p>
            <a:pPr marL="800100" lvl="1" indent="-342900">
              <a:buFont typeface="Arial" panose="020B0604020202020204" pitchFamily="34" charset="0"/>
              <a:buChar char="•"/>
            </a:pPr>
            <a:r>
              <a:rPr lang="en-US" sz="2000" dirty="0"/>
              <a:t>Machine Learning regression models that provide “predictions” (prediction error from test sample)</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week you will want to corroborate your findings with your program team and across program teams.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week you will want to develop a list of policy implications and list the key elements of a county response plan for the future that: 1) minimizes risks of residents and 2) keeps businesses open in the local economy.</a:t>
            </a:r>
          </a:p>
          <a:p>
            <a:endParaRPr lang="en-US" sz="2000" dirty="0"/>
          </a:p>
          <a:p>
            <a:pPr marL="342900" indent="-342900">
              <a:buFont typeface="Arial" panose="020B0604020202020204" pitchFamily="34" charset="0"/>
              <a:buChar char="•"/>
            </a:pPr>
            <a:r>
              <a:rPr lang="en-US" sz="2000" dirty="0"/>
              <a:t>Hypothesis testing of association between two variables can be done using correlation coefficients. See next slides.</a:t>
            </a:r>
          </a:p>
          <a:p>
            <a:r>
              <a:rPr lang="en-US" sz="2000" dirty="0"/>
              <a:t> </a:t>
            </a:r>
          </a:p>
        </p:txBody>
      </p:sp>
    </p:spTree>
    <p:extLst>
      <p:ext uri="{BB962C8B-B14F-4D97-AF65-F5344CB8AC3E}">
        <p14:creationId xmlns:p14="http://schemas.microsoft.com/office/powerpoint/2010/main" val="4054067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AF3EB-373B-4BF7-AD10-4CCD021EA2DF}"/>
              </a:ext>
            </a:extLst>
          </p:cNvPr>
          <p:cNvPicPr>
            <a:picLocks noChangeAspect="1"/>
          </p:cNvPicPr>
          <p:nvPr/>
        </p:nvPicPr>
        <p:blipFill>
          <a:blip r:embed="rId2"/>
          <a:stretch>
            <a:fillRect/>
          </a:stretch>
        </p:blipFill>
        <p:spPr>
          <a:xfrm>
            <a:off x="1095375" y="1057275"/>
            <a:ext cx="10001250" cy="4743450"/>
          </a:xfrm>
          <a:prstGeom prst="rect">
            <a:avLst/>
          </a:prstGeom>
        </p:spPr>
      </p:pic>
    </p:spTree>
    <p:extLst>
      <p:ext uri="{BB962C8B-B14F-4D97-AF65-F5344CB8AC3E}">
        <p14:creationId xmlns:p14="http://schemas.microsoft.com/office/powerpoint/2010/main" val="378770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725B3C-7C87-46B7-9925-D47827996D46}"/>
              </a:ext>
            </a:extLst>
          </p:cNvPr>
          <p:cNvPicPr>
            <a:picLocks noChangeAspect="1"/>
          </p:cNvPicPr>
          <p:nvPr/>
        </p:nvPicPr>
        <p:blipFill>
          <a:blip r:embed="rId2"/>
          <a:stretch>
            <a:fillRect/>
          </a:stretch>
        </p:blipFill>
        <p:spPr>
          <a:xfrm>
            <a:off x="1071562" y="681037"/>
            <a:ext cx="10048875" cy="5495925"/>
          </a:xfrm>
          <a:prstGeom prst="rect">
            <a:avLst/>
          </a:prstGeom>
        </p:spPr>
      </p:pic>
    </p:spTree>
    <p:extLst>
      <p:ext uri="{BB962C8B-B14F-4D97-AF65-F5344CB8AC3E}">
        <p14:creationId xmlns:p14="http://schemas.microsoft.com/office/powerpoint/2010/main" val="369263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BDF1B-E399-46EA-AAA0-C830F851CA81}"/>
              </a:ext>
            </a:extLst>
          </p:cNvPr>
          <p:cNvPicPr>
            <a:picLocks noChangeAspect="1"/>
          </p:cNvPicPr>
          <p:nvPr/>
        </p:nvPicPr>
        <p:blipFill>
          <a:blip r:embed="rId2"/>
          <a:stretch>
            <a:fillRect/>
          </a:stretch>
        </p:blipFill>
        <p:spPr>
          <a:xfrm>
            <a:off x="487566" y="419878"/>
            <a:ext cx="11131241" cy="6064897"/>
          </a:xfrm>
          <a:prstGeom prst="rect">
            <a:avLst/>
          </a:prstGeom>
        </p:spPr>
      </p:pic>
    </p:spTree>
    <p:extLst>
      <p:ext uri="{BB962C8B-B14F-4D97-AF65-F5344CB8AC3E}">
        <p14:creationId xmlns:p14="http://schemas.microsoft.com/office/powerpoint/2010/main" val="406859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02C0E-F82C-4CE4-971F-95211B0D250E}"/>
              </a:ext>
            </a:extLst>
          </p:cNvPr>
          <p:cNvPicPr>
            <a:picLocks noChangeAspect="1"/>
          </p:cNvPicPr>
          <p:nvPr/>
        </p:nvPicPr>
        <p:blipFill>
          <a:blip r:embed="rId2"/>
          <a:stretch>
            <a:fillRect/>
          </a:stretch>
        </p:blipFill>
        <p:spPr>
          <a:xfrm>
            <a:off x="1672206" y="982768"/>
            <a:ext cx="8847587" cy="4892464"/>
          </a:xfrm>
          <a:prstGeom prst="rect">
            <a:avLst/>
          </a:prstGeom>
        </p:spPr>
      </p:pic>
      <p:cxnSp>
        <p:nvCxnSpPr>
          <p:cNvPr id="4" name="Straight Arrow Connector 3">
            <a:extLst>
              <a:ext uri="{FF2B5EF4-FFF2-40B4-BE49-F238E27FC236}">
                <a16:creationId xmlns:a16="http://schemas.microsoft.com/office/drawing/2014/main" id="{E9F7E7E3-EFBF-4478-80D6-FAD794B19609}"/>
              </a:ext>
            </a:extLst>
          </p:cNvPr>
          <p:cNvCxnSpPr/>
          <p:nvPr/>
        </p:nvCxnSpPr>
        <p:spPr>
          <a:xfrm flipH="1" flipV="1">
            <a:off x="2500604" y="3713584"/>
            <a:ext cx="6708710" cy="170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6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D31DE2-D0AC-4E02-B0DD-E868C0419897}"/>
              </a:ext>
            </a:extLst>
          </p:cNvPr>
          <p:cNvPicPr>
            <a:picLocks noChangeAspect="1"/>
          </p:cNvPicPr>
          <p:nvPr/>
        </p:nvPicPr>
        <p:blipFill>
          <a:blip r:embed="rId2"/>
          <a:stretch>
            <a:fillRect/>
          </a:stretch>
        </p:blipFill>
        <p:spPr>
          <a:xfrm>
            <a:off x="1290637" y="1062037"/>
            <a:ext cx="9610725" cy="4733925"/>
          </a:xfrm>
          <a:prstGeom prst="rect">
            <a:avLst/>
          </a:prstGeom>
        </p:spPr>
      </p:pic>
    </p:spTree>
    <p:extLst>
      <p:ext uri="{BB962C8B-B14F-4D97-AF65-F5344CB8AC3E}">
        <p14:creationId xmlns:p14="http://schemas.microsoft.com/office/powerpoint/2010/main" val="3006371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C496A-E239-4043-A79E-0D6D2DB4606F}"/>
              </a:ext>
            </a:extLst>
          </p:cNvPr>
          <p:cNvPicPr>
            <a:picLocks noChangeAspect="1"/>
          </p:cNvPicPr>
          <p:nvPr/>
        </p:nvPicPr>
        <p:blipFill>
          <a:blip r:embed="rId2"/>
          <a:stretch>
            <a:fillRect/>
          </a:stretch>
        </p:blipFill>
        <p:spPr>
          <a:xfrm>
            <a:off x="84548" y="64487"/>
            <a:ext cx="6011452" cy="3615531"/>
          </a:xfrm>
          <a:prstGeom prst="rect">
            <a:avLst/>
          </a:prstGeom>
        </p:spPr>
      </p:pic>
      <p:pic>
        <p:nvPicPr>
          <p:cNvPr id="3" name="Picture 2">
            <a:extLst>
              <a:ext uri="{FF2B5EF4-FFF2-40B4-BE49-F238E27FC236}">
                <a16:creationId xmlns:a16="http://schemas.microsoft.com/office/drawing/2014/main" id="{E8F66C1A-8C07-49B2-9874-6497DA21ADFD}"/>
              </a:ext>
            </a:extLst>
          </p:cNvPr>
          <p:cNvPicPr>
            <a:picLocks noChangeAspect="1"/>
          </p:cNvPicPr>
          <p:nvPr/>
        </p:nvPicPr>
        <p:blipFill>
          <a:blip r:embed="rId3"/>
          <a:stretch>
            <a:fillRect/>
          </a:stretch>
        </p:blipFill>
        <p:spPr>
          <a:xfrm>
            <a:off x="6183573" y="3194853"/>
            <a:ext cx="5703542" cy="3481652"/>
          </a:xfrm>
          <a:prstGeom prst="rect">
            <a:avLst/>
          </a:prstGeom>
        </p:spPr>
      </p:pic>
      <p:sp>
        <p:nvSpPr>
          <p:cNvPr id="4" name="TextBox 3">
            <a:extLst>
              <a:ext uri="{FF2B5EF4-FFF2-40B4-BE49-F238E27FC236}">
                <a16:creationId xmlns:a16="http://schemas.microsoft.com/office/drawing/2014/main" id="{E0FD0D2F-9131-4838-86CF-7ECAA8493C47}"/>
              </a:ext>
            </a:extLst>
          </p:cNvPr>
          <p:cNvSpPr txBox="1"/>
          <p:nvPr/>
        </p:nvSpPr>
        <p:spPr>
          <a:xfrm>
            <a:off x="172682" y="5817028"/>
            <a:ext cx="4439798" cy="646331"/>
          </a:xfrm>
          <a:prstGeom prst="rect">
            <a:avLst/>
          </a:prstGeom>
          <a:noFill/>
        </p:spPr>
        <p:txBody>
          <a:bodyPr wrap="square" rtlCol="0">
            <a:spAutoFit/>
          </a:bodyPr>
          <a:lstStyle/>
          <a:p>
            <a:r>
              <a:rPr lang="en-US" dirty="0"/>
              <a:t>Predictor Dependence Plots From Treenets Fill In Major Pieces of the Puzzle</a:t>
            </a:r>
          </a:p>
        </p:txBody>
      </p:sp>
      <p:sp>
        <p:nvSpPr>
          <p:cNvPr id="5" name="TextBox 4">
            <a:extLst>
              <a:ext uri="{FF2B5EF4-FFF2-40B4-BE49-F238E27FC236}">
                <a16:creationId xmlns:a16="http://schemas.microsoft.com/office/drawing/2014/main" id="{9E4D2463-5392-441E-B939-9680D9FA05EC}"/>
              </a:ext>
            </a:extLst>
          </p:cNvPr>
          <p:cNvSpPr txBox="1"/>
          <p:nvPr/>
        </p:nvSpPr>
        <p:spPr>
          <a:xfrm>
            <a:off x="6676222" y="495759"/>
            <a:ext cx="1817783" cy="369332"/>
          </a:xfrm>
          <a:prstGeom prst="rect">
            <a:avLst/>
          </a:prstGeom>
          <a:noFill/>
        </p:spPr>
        <p:txBody>
          <a:bodyPr wrap="square" rtlCol="0">
            <a:spAutoFit/>
          </a:bodyPr>
          <a:lstStyle/>
          <a:p>
            <a:r>
              <a:rPr lang="en-US" dirty="0"/>
              <a:t>Sales</a:t>
            </a:r>
          </a:p>
        </p:txBody>
      </p:sp>
      <p:cxnSp>
        <p:nvCxnSpPr>
          <p:cNvPr id="7" name="Straight Arrow Connector 6">
            <a:extLst>
              <a:ext uri="{FF2B5EF4-FFF2-40B4-BE49-F238E27FC236}">
                <a16:creationId xmlns:a16="http://schemas.microsoft.com/office/drawing/2014/main" id="{D2F6E9EA-9BAD-46C6-A3D5-557CF07BDA77}"/>
              </a:ext>
            </a:extLst>
          </p:cNvPr>
          <p:cNvCxnSpPr>
            <a:stCxn id="5" idx="1"/>
          </p:cNvCxnSpPr>
          <p:nvPr/>
        </p:nvCxnSpPr>
        <p:spPr>
          <a:xfrm flipH="1" flipV="1">
            <a:off x="5827923" y="495759"/>
            <a:ext cx="848299"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186B99-A262-4613-A38D-CA6F523D7949}"/>
              </a:ext>
            </a:extLst>
          </p:cNvPr>
          <p:cNvSpPr txBox="1"/>
          <p:nvPr/>
        </p:nvSpPr>
        <p:spPr>
          <a:xfrm>
            <a:off x="703244" y="4646216"/>
            <a:ext cx="1817783" cy="369332"/>
          </a:xfrm>
          <a:prstGeom prst="rect">
            <a:avLst/>
          </a:prstGeom>
          <a:noFill/>
        </p:spPr>
        <p:txBody>
          <a:bodyPr wrap="square" rtlCol="0">
            <a:spAutoFit/>
          </a:bodyPr>
          <a:lstStyle/>
          <a:p>
            <a:r>
              <a:rPr lang="en-US" dirty="0"/>
              <a:t>Entry Level</a:t>
            </a:r>
          </a:p>
        </p:txBody>
      </p:sp>
      <p:cxnSp>
        <p:nvCxnSpPr>
          <p:cNvPr id="10" name="Straight Arrow Connector 9">
            <a:extLst>
              <a:ext uri="{FF2B5EF4-FFF2-40B4-BE49-F238E27FC236}">
                <a16:creationId xmlns:a16="http://schemas.microsoft.com/office/drawing/2014/main" id="{7496AAE9-B424-46FA-9787-D03F858680CA}"/>
              </a:ext>
            </a:extLst>
          </p:cNvPr>
          <p:cNvCxnSpPr/>
          <p:nvPr/>
        </p:nvCxnSpPr>
        <p:spPr>
          <a:xfrm flipH="1" flipV="1">
            <a:off x="837282" y="2952520"/>
            <a:ext cx="110169" cy="1740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6AB33C-9000-4682-9453-466441888600}"/>
              </a:ext>
            </a:extLst>
          </p:cNvPr>
          <p:cNvCxnSpPr>
            <a:cxnSpLocks/>
            <a:stCxn id="8" idx="0"/>
          </p:cNvCxnSpPr>
          <p:nvPr/>
        </p:nvCxnSpPr>
        <p:spPr>
          <a:xfrm flipV="1">
            <a:off x="1612136" y="3234508"/>
            <a:ext cx="1827599" cy="1411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006B1C-1B7D-4F12-B118-7F32D5C56C2E}"/>
              </a:ext>
            </a:extLst>
          </p:cNvPr>
          <p:cNvCxnSpPr>
            <a:cxnSpLocks/>
          </p:cNvCxnSpPr>
          <p:nvPr/>
        </p:nvCxnSpPr>
        <p:spPr>
          <a:xfrm flipV="1">
            <a:off x="1916936" y="4208444"/>
            <a:ext cx="4931798" cy="543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191071-7C65-449B-B006-A9A3197E3675}"/>
              </a:ext>
            </a:extLst>
          </p:cNvPr>
          <p:cNvCxnSpPr>
            <a:cxnSpLocks/>
          </p:cNvCxnSpPr>
          <p:nvPr/>
        </p:nvCxnSpPr>
        <p:spPr>
          <a:xfrm>
            <a:off x="1916936" y="4951017"/>
            <a:ext cx="7855025" cy="1058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717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80F300-6B8C-40EA-A2B0-B5685448CF83}"/>
              </a:ext>
            </a:extLst>
          </p:cNvPr>
          <p:cNvPicPr>
            <a:picLocks noChangeAspect="1"/>
          </p:cNvPicPr>
          <p:nvPr/>
        </p:nvPicPr>
        <p:blipFill>
          <a:blip r:embed="rId2"/>
          <a:stretch>
            <a:fillRect/>
          </a:stretch>
        </p:blipFill>
        <p:spPr>
          <a:xfrm>
            <a:off x="374573" y="391401"/>
            <a:ext cx="5813142" cy="3492092"/>
          </a:xfrm>
          <a:prstGeom prst="rect">
            <a:avLst/>
          </a:prstGeom>
        </p:spPr>
      </p:pic>
      <p:pic>
        <p:nvPicPr>
          <p:cNvPr id="3" name="Picture 2">
            <a:extLst>
              <a:ext uri="{FF2B5EF4-FFF2-40B4-BE49-F238E27FC236}">
                <a16:creationId xmlns:a16="http://schemas.microsoft.com/office/drawing/2014/main" id="{2C5C7DFD-002B-45A2-B7CC-A0F81F714DC2}"/>
              </a:ext>
            </a:extLst>
          </p:cNvPr>
          <p:cNvPicPr>
            <a:picLocks noChangeAspect="1"/>
          </p:cNvPicPr>
          <p:nvPr/>
        </p:nvPicPr>
        <p:blipFill>
          <a:blip r:embed="rId3"/>
          <a:stretch>
            <a:fillRect/>
          </a:stretch>
        </p:blipFill>
        <p:spPr>
          <a:xfrm>
            <a:off x="6224438" y="3148322"/>
            <a:ext cx="5915762" cy="3492092"/>
          </a:xfrm>
          <a:prstGeom prst="rect">
            <a:avLst/>
          </a:prstGeom>
        </p:spPr>
      </p:pic>
    </p:spTree>
    <p:extLst>
      <p:ext uri="{BB962C8B-B14F-4D97-AF65-F5344CB8AC3E}">
        <p14:creationId xmlns:p14="http://schemas.microsoft.com/office/powerpoint/2010/main" val="2563534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514C4E-60C1-4C2A-8DA5-144875B98E67}"/>
              </a:ext>
            </a:extLst>
          </p:cNvPr>
          <p:cNvSpPr txBox="1"/>
          <p:nvPr/>
        </p:nvSpPr>
        <p:spPr>
          <a:xfrm>
            <a:off x="3910988" y="204079"/>
            <a:ext cx="5188945" cy="461665"/>
          </a:xfrm>
          <a:prstGeom prst="rect">
            <a:avLst/>
          </a:prstGeom>
          <a:noFill/>
        </p:spPr>
        <p:txBody>
          <a:bodyPr wrap="square" rtlCol="0">
            <a:spAutoFit/>
          </a:bodyPr>
          <a:lstStyle/>
          <a:p>
            <a:r>
              <a:rPr lang="en-US" sz="2400" dirty="0"/>
              <a:t>Bullet Points of Consulting Report</a:t>
            </a:r>
          </a:p>
        </p:txBody>
      </p:sp>
      <p:sp>
        <p:nvSpPr>
          <p:cNvPr id="3" name="TextBox 2">
            <a:extLst>
              <a:ext uri="{FF2B5EF4-FFF2-40B4-BE49-F238E27FC236}">
                <a16:creationId xmlns:a16="http://schemas.microsoft.com/office/drawing/2014/main" id="{3E98CA78-C3EF-406B-A5FE-3AD19DF75588}"/>
              </a:ext>
            </a:extLst>
          </p:cNvPr>
          <p:cNvSpPr txBox="1"/>
          <p:nvPr/>
        </p:nvSpPr>
        <p:spPr>
          <a:xfrm>
            <a:off x="672029" y="1542361"/>
            <a:ext cx="526606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Lab Tech, Marketing</a:t>
            </a:r>
          </a:p>
          <a:p>
            <a:pPr marL="285750" indent="-285750">
              <a:buFont typeface="Arial" panose="020B0604020202020204" pitchFamily="34" charset="0"/>
              <a:buChar char="•"/>
            </a:pPr>
            <a:r>
              <a:rPr lang="en-US" dirty="0"/>
              <a:t>Entry Level</a:t>
            </a:r>
          </a:p>
          <a:p>
            <a:pPr marL="285750" indent="-285750">
              <a:buFont typeface="Arial" panose="020B0604020202020204" pitchFamily="34" charset="0"/>
              <a:buChar char="•"/>
            </a:pPr>
            <a:r>
              <a:rPr lang="en-US" dirty="0"/>
              <a:t>Number of Companies Worked</a:t>
            </a:r>
          </a:p>
          <a:p>
            <a:pPr marL="285750" indent="-285750">
              <a:buFont typeface="Arial" panose="020B0604020202020204" pitchFamily="34" charset="0"/>
              <a:buChar char="•"/>
            </a:pPr>
            <a:r>
              <a:rPr lang="en-US" dirty="0"/>
              <a:t>Frequent Travel</a:t>
            </a:r>
          </a:p>
          <a:p>
            <a:pPr marL="285750" indent="-285750">
              <a:buFont typeface="Arial" panose="020B0604020202020204" pitchFamily="34" charset="0"/>
              <a:buChar char="•"/>
            </a:pPr>
            <a:r>
              <a:rPr lang="en-US" dirty="0"/>
              <a:t>Involvement and Job Satisfaction</a:t>
            </a:r>
          </a:p>
          <a:p>
            <a:pPr marL="285750" indent="-285750">
              <a:buFont typeface="Arial" panose="020B0604020202020204" pitchFamily="34" charset="0"/>
              <a:buChar char="•"/>
            </a:pPr>
            <a:r>
              <a:rPr lang="en-US" dirty="0"/>
              <a:t>Work Life Balance</a:t>
            </a:r>
          </a:p>
          <a:p>
            <a:pPr marL="285750" indent="-285750">
              <a:buFont typeface="Arial" panose="020B0604020202020204" pitchFamily="34" charset="0"/>
              <a:buChar char="•"/>
            </a:pPr>
            <a:r>
              <a:rPr lang="en-US" dirty="0"/>
              <a:t>Other</a:t>
            </a:r>
          </a:p>
        </p:txBody>
      </p:sp>
      <p:sp>
        <p:nvSpPr>
          <p:cNvPr id="4" name="TextBox 3">
            <a:extLst>
              <a:ext uri="{FF2B5EF4-FFF2-40B4-BE49-F238E27FC236}">
                <a16:creationId xmlns:a16="http://schemas.microsoft.com/office/drawing/2014/main" id="{746527B3-3351-4A54-8A22-8EC27C4476B5}"/>
              </a:ext>
            </a:extLst>
          </p:cNvPr>
          <p:cNvSpPr txBox="1"/>
          <p:nvPr/>
        </p:nvSpPr>
        <p:spPr>
          <a:xfrm>
            <a:off x="1123720" y="1046602"/>
            <a:ext cx="3448280" cy="369332"/>
          </a:xfrm>
          <a:prstGeom prst="rect">
            <a:avLst/>
          </a:prstGeom>
          <a:noFill/>
        </p:spPr>
        <p:txBody>
          <a:bodyPr wrap="square" rtlCol="0">
            <a:spAutoFit/>
          </a:bodyPr>
          <a:lstStyle/>
          <a:p>
            <a:pPr algn="ctr"/>
            <a:r>
              <a:rPr lang="en-US" dirty="0">
                <a:solidFill>
                  <a:schemeClr val="accent1"/>
                </a:solidFill>
              </a:rPr>
              <a:t>Attrition Drivers</a:t>
            </a:r>
          </a:p>
        </p:txBody>
      </p:sp>
      <p:sp>
        <p:nvSpPr>
          <p:cNvPr id="5" name="TextBox 4">
            <a:extLst>
              <a:ext uri="{FF2B5EF4-FFF2-40B4-BE49-F238E27FC236}">
                <a16:creationId xmlns:a16="http://schemas.microsoft.com/office/drawing/2014/main" id="{9C28EDA0-4AAD-48D6-8092-FFA5BF176B93}"/>
              </a:ext>
            </a:extLst>
          </p:cNvPr>
          <p:cNvSpPr txBox="1"/>
          <p:nvPr/>
        </p:nvSpPr>
        <p:spPr>
          <a:xfrm>
            <a:off x="7236246" y="1046602"/>
            <a:ext cx="3448280" cy="369332"/>
          </a:xfrm>
          <a:prstGeom prst="rect">
            <a:avLst/>
          </a:prstGeom>
          <a:noFill/>
        </p:spPr>
        <p:txBody>
          <a:bodyPr wrap="square" rtlCol="0">
            <a:spAutoFit/>
          </a:bodyPr>
          <a:lstStyle/>
          <a:p>
            <a:pPr algn="ctr"/>
            <a:r>
              <a:rPr lang="en-US" dirty="0">
                <a:solidFill>
                  <a:schemeClr val="accent1"/>
                </a:solidFill>
              </a:rPr>
              <a:t>Offsetting Strategies (If Desired)</a:t>
            </a:r>
          </a:p>
        </p:txBody>
      </p:sp>
      <p:sp>
        <p:nvSpPr>
          <p:cNvPr id="6" name="Arrow: Right 5">
            <a:extLst>
              <a:ext uri="{FF2B5EF4-FFF2-40B4-BE49-F238E27FC236}">
                <a16:creationId xmlns:a16="http://schemas.microsoft.com/office/drawing/2014/main" id="{455407A9-8A4B-469E-AB01-1CD4999734AF}"/>
              </a:ext>
            </a:extLst>
          </p:cNvPr>
          <p:cNvSpPr/>
          <p:nvPr/>
        </p:nvSpPr>
        <p:spPr>
          <a:xfrm>
            <a:off x="5640636" y="2137272"/>
            <a:ext cx="1685581" cy="46166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04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F322F-D9CC-460F-82E7-874D7A72C70A}"/>
              </a:ext>
            </a:extLst>
          </p:cNvPr>
          <p:cNvPicPr>
            <a:picLocks noChangeAspect="1"/>
          </p:cNvPicPr>
          <p:nvPr/>
        </p:nvPicPr>
        <p:blipFill>
          <a:blip r:embed="rId2"/>
          <a:stretch>
            <a:fillRect/>
          </a:stretch>
        </p:blipFill>
        <p:spPr>
          <a:xfrm>
            <a:off x="386161" y="237241"/>
            <a:ext cx="10638442" cy="2903472"/>
          </a:xfrm>
          <a:prstGeom prst="rect">
            <a:avLst/>
          </a:prstGeom>
        </p:spPr>
      </p:pic>
      <p:sp>
        <p:nvSpPr>
          <p:cNvPr id="3" name="Arrow: Left 2">
            <a:extLst>
              <a:ext uri="{FF2B5EF4-FFF2-40B4-BE49-F238E27FC236}">
                <a16:creationId xmlns:a16="http://schemas.microsoft.com/office/drawing/2014/main" id="{C439A092-3D7D-455C-B781-B92ACC0BD88B}"/>
              </a:ext>
            </a:extLst>
          </p:cNvPr>
          <p:cNvSpPr/>
          <p:nvPr/>
        </p:nvSpPr>
        <p:spPr>
          <a:xfrm>
            <a:off x="2698812" y="1488332"/>
            <a:ext cx="3487979" cy="3501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09FA09-01EF-4D50-A523-93FED58CD6C7}"/>
              </a:ext>
            </a:extLst>
          </p:cNvPr>
          <p:cNvSpPr txBox="1"/>
          <p:nvPr/>
        </p:nvSpPr>
        <p:spPr>
          <a:xfrm>
            <a:off x="3089429" y="1838528"/>
            <a:ext cx="2539014" cy="369332"/>
          </a:xfrm>
          <a:prstGeom prst="rect">
            <a:avLst/>
          </a:prstGeom>
          <a:noFill/>
        </p:spPr>
        <p:txBody>
          <a:bodyPr wrap="square" rtlCol="0">
            <a:spAutoFit/>
          </a:bodyPr>
          <a:lstStyle/>
          <a:p>
            <a:r>
              <a:rPr lang="en-US" dirty="0"/>
              <a:t>Less Complexity Option</a:t>
            </a:r>
          </a:p>
        </p:txBody>
      </p:sp>
      <p:pic>
        <p:nvPicPr>
          <p:cNvPr id="5" name="Picture 4">
            <a:extLst>
              <a:ext uri="{FF2B5EF4-FFF2-40B4-BE49-F238E27FC236}">
                <a16:creationId xmlns:a16="http://schemas.microsoft.com/office/drawing/2014/main" id="{0B661BCF-D6DF-44C6-82EF-5A6EE1B75F1C}"/>
              </a:ext>
            </a:extLst>
          </p:cNvPr>
          <p:cNvPicPr>
            <a:picLocks noChangeAspect="1"/>
          </p:cNvPicPr>
          <p:nvPr/>
        </p:nvPicPr>
        <p:blipFill>
          <a:blip r:embed="rId3"/>
          <a:stretch>
            <a:fillRect/>
          </a:stretch>
        </p:blipFill>
        <p:spPr>
          <a:xfrm>
            <a:off x="1201377" y="4391804"/>
            <a:ext cx="10127878" cy="1185504"/>
          </a:xfrm>
          <a:prstGeom prst="rect">
            <a:avLst/>
          </a:prstGeom>
        </p:spPr>
      </p:pic>
      <p:sp>
        <p:nvSpPr>
          <p:cNvPr id="6" name="TextBox 5">
            <a:extLst>
              <a:ext uri="{FF2B5EF4-FFF2-40B4-BE49-F238E27FC236}">
                <a16:creationId xmlns:a16="http://schemas.microsoft.com/office/drawing/2014/main" id="{3CE67244-03D6-45D5-B24E-80C09CBC9540}"/>
              </a:ext>
            </a:extLst>
          </p:cNvPr>
          <p:cNvSpPr txBox="1"/>
          <p:nvPr/>
        </p:nvSpPr>
        <p:spPr>
          <a:xfrm>
            <a:off x="2414726" y="4022472"/>
            <a:ext cx="6383045" cy="369332"/>
          </a:xfrm>
          <a:prstGeom prst="rect">
            <a:avLst/>
          </a:prstGeom>
          <a:noFill/>
        </p:spPr>
        <p:txBody>
          <a:bodyPr wrap="square" rtlCol="0">
            <a:spAutoFit/>
          </a:bodyPr>
          <a:lstStyle/>
          <a:p>
            <a:pPr algn="ctr"/>
            <a:r>
              <a:rPr lang="en-US" dirty="0"/>
              <a:t>Fewer Data Objects Needed</a:t>
            </a:r>
          </a:p>
        </p:txBody>
      </p:sp>
      <p:sp>
        <p:nvSpPr>
          <p:cNvPr id="7" name="TextBox 6">
            <a:extLst>
              <a:ext uri="{FF2B5EF4-FFF2-40B4-BE49-F238E27FC236}">
                <a16:creationId xmlns:a16="http://schemas.microsoft.com/office/drawing/2014/main" id="{98CF87AA-ABB0-4487-A756-3F60603C8780}"/>
              </a:ext>
            </a:extLst>
          </p:cNvPr>
          <p:cNvSpPr txBox="1"/>
          <p:nvPr/>
        </p:nvSpPr>
        <p:spPr>
          <a:xfrm>
            <a:off x="6027938" y="5726097"/>
            <a:ext cx="4580878" cy="923330"/>
          </a:xfrm>
          <a:prstGeom prst="rect">
            <a:avLst/>
          </a:prstGeom>
          <a:noFill/>
        </p:spPr>
        <p:txBody>
          <a:bodyPr wrap="square" rtlCol="0">
            <a:spAutoFit/>
          </a:bodyPr>
          <a:lstStyle/>
          <a:p>
            <a:r>
              <a:rPr lang="en-US" dirty="0"/>
              <a:t>If you wish to remove “age” from the model, go back and uncheck age and then rerun the model. </a:t>
            </a:r>
          </a:p>
        </p:txBody>
      </p:sp>
    </p:spTree>
    <p:extLst>
      <p:ext uri="{BB962C8B-B14F-4D97-AF65-F5344CB8AC3E}">
        <p14:creationId xmlns:p14="http://schemas.microsoft.com/office/powerpoint/2010/main" val="3333406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B7799-72FE-4F82-9D64-103B33EA5F1F}"/>
              </a:ext>
            </a:extLst>
          </p:cNvPr>
          <p:cNvPicPr>
            <a:picLocks noChangeAspect="1"/>
          </p:cNvPicPr>
          <p:nvPr/>
        </p:nvPicPr>
        <p:blipFill>
          <a:blip r:embed="rId2"/>
          <a:stretch>
            <a:fillRect/>
          </a:stretch>
        </p:blipFill>
        <p:spPr>
          <a:xfrm>
            <a:off x="899849" y="445237"/>
            <a:ext cx="10569856" cy="2895851"/>
          </a:xfrm>
          <a:prstGeom prst="rect">
            <a:avLst/>
          </a:prstGeom>
        </p:spPr>
      </p:pic>
      <p:sp>
        <p:nvSpPr>
          <p:cNvPr id="3" name="Arrow: Left 2">
            <a:extLst>
              <a:ext uri="{FF2B5EF4-FFF2-40B4-BE49-F238E27FC236}">
                <a16:creationId xmlns:a16="http://schemas.microsoft.com/office/drawing/2014/main" id="{8C73AA96-B7EC-4A08-BD34-7FFD8148DBC9}"/>
              </a:ext>
            </a:extLst>
          </p:cNvPr>
          <p:cNvSpPr/>
          <p:nvPr/>
        </p:nvSpPr>
        <p:spPr>
          <a:xfrm>
            <a:off x="3210129" y="1439693"/>
            <a:ext cx="4192620" cy="3501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4643AD-EBE3-49E9-9EFF-220DE33D83AF}"/>
              </a:ext>
            </a:extLst>
          </p:cNvPr>
          <p:cNvSpPr txBox="1"/>
          <p:nvPr/>
        </p:nvSpPr>
        <p:spPr>
          <a:xfrm>
            <a:off x="3210129" y="36833"/>
            <a:ext cx="5029200" cy="369332"/>
          </a:xfrm>
          <a:prstGeom prst="rect">
            <a:avLst/>
          </a:prstGeom>
          <a:noFill/>
        </p:spPr>
        <p:txBody>
          <a:bodyPr wrap="square" rtlCol="0">
            <a:spAutoFit/>
          </a:bodyPr>
          <a:lstStyle/>
          <a:p>
            <a:pPr algn="ctr"/>
            <a:r>
              <a:rPr lang="en-US" dirty="0"/>
              <a:t>With The Variable “AGE” Removed</a:t>
            </a:r>
          </a:p>
        </p:txBody>
      </p:sp>
      <p:pic>
        <p:nvPicPr>
          <p:cNvPr id="5" name="Picture 4">
            <a:extLst>
              <a:ext uri="{FF2B5EF4-FFF2-40B4-BE49-F238E27FC236}">
                <a16:creationId xmlns:a16="http://schemas.microsoft.com/office/drawing/2014/main" id="{04CFA514-37E6-495C-B797-92DD37CC476C}"/>
              </a:ext>
            </a:extLst>
          </p:cNvPr>
          <p:cNvPicPr>
            <a:picLocks noChangeAspect="1"/>
          </p:cNvPicPr>
          <p:nvPr/>
        </p:nvPicPr>
        <p:blipFill>
          <a:blip r:embed="rId3"/>
          <a:stretch>
            <a:fillRect/>
          </a:stretch>
        </p:blipFill>
        <p:spPr>
          <a:xfrm>
            <a:off x="1736159" y="3813529"/>
            <a:ext cx="9377049" cy="1371030"/>
          </a:xfrm>
          <a:prstGeom prst="rect">
            <a:avLst/>
          </a:prstGeom>
        </p:spPr>
      </p:pic>
    </p:spTree>
    <p:extLst>
      <p:ext uri="{BB962C8B-B14F-4D97-AF65-F5344CB8AC3E}">
        <p14:creationId xmlns:p14="http://schemas.microsoft.com/office/powerpoint/2010/main" val="303094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AD0-0C54-42E6-BAA4-5A4786C10F5F}"/>
              </a:ext>
            </a:extLst>
          </p:cNvPr>
          <p:cNvPicPr>
            <a:picLocks noChangeAspect="1"/>
          </p:cNvPicPr>
          <p:nvPr/>
        </p:nvPicPr>
        <p:blipFill>
          <a:blip r:embed="rId2"/>
          <a:stretch>
            <a:fillRect/>
          </a:stretch>
        </p:blipFill>
        <p:spPr>
          <a:xfrm>
            <a:off x="1515378" y="952285"/>
            <a:ext cx="8759798" cy="5528028"/>
          </a:xfrm>
          <a:prstGeom prst="rect">
            <a:avLst/>
          </a:prstGeom>
        </p:spPr>
      </p:pic>
      <p:sp>
        <p:nvSpPr>
          <p:cNvPr id="4" name="TextBox 3">
            <a:extLst>
              <a:ext uri="{FF2B5EF4-FFF2-40B4-BE49-F238E27FC236}">
                <a16:creationId xmlns:a16="http://schemas.microsoft.com/office/drawing/2014/main" id="{32BBB48D-4971-4873-80A7-42C541B47481}"/>
              </a:ext>
            </a:extLst>
          </p:cNvPr>
          <p:cNvSpPr txBox="1"/>
          <p:nvPr/>
        </p:nvSpPr>
        <p:spPr>
          <a:xfrm>
            <a:off x="1994452" y="248478"/>
            <a:ext cx="8597348" cy="646331"/>
          </a:xfrm>
          <a:prstGeom prst="rect">
            <a:avLst/>
          </a:prstGeom>
          <a:noFill/>
        </p:spPr>
        <p:txBody>
          <a:bodyPr wrap="square" rtlCol="0">
            <a:spAutoFit/>
          </a:bodyPr>
          <a:lstStyle/>
          <a:p>
            <a:pPr algn="ctr"/>
            <a:r>
              <a:rPr lang="en-US" dirty="0"/>
              <a:t>Wisconsin Has 72 Counties. What If a Correlation of 0.20 Between Two Variables at .05 Level of Significance?</a:t>
            </a:r>
          </a:p>
        </p:txBody>
      </p:sp>
      <p:sp>
        <p:nvSpPr>
          <p:cNvPr id="5" name="Freeform: Shape 4">
            <a:extLst>
              <a:ext uri="{FF2B5EF4-FFF2-40B4-BE49-F238E27FC236}">
                <a16:creationId xmlns:a16="http://schemas.microsoft.com/office/drawing/2014/main" id="{6661CDB7-8FAB-4123-8F4F-1465E9B17C52}"/>
              </a:ext>
            </a:extLst>
          </p:cNvPr>
          <p:cNvSpPr/>
          <p:nvPr/>
        </p:nvSpPr>
        <p:spPr>
          <a:xfrm>
            <a:off x="3886200" y="3557395"/>
            <a:ext cx="1689652" cy="812688"/>
          </a:xfrm>
          <a:custGeom>
            <a:avLst/>
            <a:gdLst>
              <a:gd name="connsiteX0" fmla="*/ 1302026 w 1689652"/>
              <a:gd name="connsiteY0" fmla="*/ 60448 h 812688"/>
              <a:gd name="connsiteX1" fmla="*/ 1252330 w 1689652"/>
              <a:gd name="connsiteY1" fmla="*/ 80327 h 812688"/>
              <a:gd name="connsiteX2" fmla="*/ 1212574 w 1689652"/>
              <a:gd name="connsiteY2" fmla="*/ 70388 h 812688"/>
              <a:gd name="connsiteX3" fmla="*/ 1152939 w 1689652"/>
              <a:gd name="connsiteY3" fmla="*/ 60448 h 812688"/>
              <a:gd name="connsiteX4" fmla="*/ 964096 w 1689652"/>
              <a:gd name="connsiteY4" fmla="*/ 70388 h 812688"/>
              <a:gd name="connsiteX5" fmla="*/ 914400 w 1689652"/>
              <a:gd name="connsiteY5" fmla="*/ 80327 h 812688"/>
              <a:gd name="connsiteX6" fmla="*/ 854765 w 1689652"/>
              <a:gd name="connsiteY6" fmla="*/ 100205 h 812688"/>
              <a:gd name="connsiteX7" fmla="*/ 824948 w 1689652"/>
              <a:gd name="connsiteY7" fmla="*/ 120083 h 812688"/>
              <a:gd name="connsiteX8" fmla="*/ 795130 w 1689652"/>
              <a:gd name="connsiteY8" fmla="*/ 130022 h 812688"/>
              <a:gd name="connsiteX9" fmla="*/ 775252 w 1689652"/>
              <a:gd name="connsiteY9" fmla="*/ 149901 h 812688"/>
              <a:gd name="connsiteX10" fmla="*/ 735496 w 1689652"/>
              <a:gd name="connsiteY10" fmla="*/ 169779 h 812688"/>
              <a:gd name="connsiteX11" fmla="*/ 705678 w 1689652"/>
              <a:gd name="connsiteY11" fmla="*/ 189657 h 812688"/>
              <a:gd name="connsiteX12" fmla="*/ 606287 w 1689652"/>
              <a:gd name="connsiteY12" fmla="*/ 219475 h 812688"/>
              <a:gd name="connsiteX13" fmla="*/ 566530 w 1689652"/>
              <a:gd name="connsiteY13" fmla="*/ 239353 h 812688"/>
              <a:gd name="connsiteX14" fmla="*/ 536713 w 1689652"/>
              <a:gd name="connsiteY14" fmla="*/ 259231 h 812688"/>
              <a:gd name="connsiteX15" fmla="*/ 477078 w 1689652"/>
              <a:gd name="connsiteY15" fmla="*/ 269170 h 812688"/>
              <a:gd name="connsiteX16" fmla="*/ 417443 w 1689652"/>
              <a:gd name="connsiteY16" fmla="*/ 308927 h 812688"/>
              <a:gd name="connsiteX17" fmla="*/ 377687 w 1689652"/>
              <a:gd name="connsiteY17" fmla="*/ 318866 h 812688"/>
              <a:gd name="connsiteX18" fmla="*/ 318052 w 1689652"/>
              <a:gd name="connsiteY18" fmla="*/ 338744 h 812688"/>
              <a:gd name="connsiteX19" fmla="*/ 278296 w 1689652"/>
              <a:gd name="connsiteY19" fmla="*/ 348683 h 812688"/>
              <a:gd name="connsiteX20" fmla="*/ 168965 w 1689652"/>
              <a:gd name="connsiteY20" fmla="*/ 378501 h 812688"/>
              <a:gd name="connsiteX21" fmla="*/ 109330 w 1689652"/>
              <a:gd name="connsiteY21" fmla="*/ 398379 h 812688"/>
              <a:gd name="connsiteX22" fmla="*/ 29817 w 1689652"/>
              <a:gd name="connsiteY22" fmla="*/ 467953 h 812688"/>
              <a:gd name="connsiteX23" fmla="*/ 9939 w 1689652"/>
              <a:gd name="connsiteY23" fmla="*/ 527588 h 812688"/>
              <a:gd name="connsiteX24" fmla="*/ 0 w 1689652"/>
              <a:gd name="connsiteY24" fmla="*/ 557405 h 812688"/>
              <a:gd name="connsiteX25" fmla="*/ 9939 w 1689652"/>
              <a:gd name="connsiteY25" fmla="*/ 646857 h 812688"/>
              <a:gd name="connsiteX26" fmla="*/ 89452 w 1689652"/>
              <a:gd name="connsiteY26" fmla="*/ 716431 h 812688"/>
              <a:gd name="connsiteX27" fmla="*/ 149087 w 1689652"/>
              <a:gd name="connsiteY27" fmla="*/ 746248 h 812688"/>
              <a:gd name="connsiteX28" fmla="*/ 168965 w 1689652"/>
              <a:gd name="connsiteY28" fmla="*/ 766127 h 812688"/>
              <a:gd name="connsiteX29" fmla="*/ 288235 w 1689652"/>
              <a:gd name="connsiteY29" fmla="*/ 786005 h 812688"/>
              <a:gd name="connsiteX30" fmla="*/ 318052 w 1689652"/>
              <a:gd name="connsiteY30" fmla="*/ 795944 h 812688"/>
              <a:gd name="connsiteX31" fmla="*/ 745435 w 1689652"/>
              <a:gd name="connsiteY31" fmla="*/ 795944 h 812688"/>
              <a:gd name="connsiteX32" fmla="*/ 894522 w 1689652"/>
              <a:gd name="connsiteY32" fmla="*/ 786005 h 812688"/>
              <a:gd name="connsiteX33" fmla="*/ 1033670 w 1689652"/>
              <a:gd name="connsiteY33" fmla="*/ 766127 h 812688"/>
              <a:gd name="connsiteX34" fmla="*/ 1083365 w 1689652"/>
              <a:gd name="connsiteY34" fmla="*/ 756188 h 812688"/>
              <a:gd name="connsiteX35" fmla="*/ 1143000 w 1689652"/>
              <a:gd name="connsiteY35" fmla="*/ 736309 h 812688"/>
              <a:gd name="connsiteX36" fmla="*/ 1182757 w 1689652"/>
              <a:gd name="connsiteY36" fmla="*/ 726370 h 812688"/>
              <a:gd name="connsiteX37" fmla="*/ 1272209 w 1689652"/>
              <a:gd name="connsiteY37" fmla="*/ 666735 h 812688"/>
              <a:gd name="connsiteX38" fmla="*/ 1302026 w 1689652"/>
              <a:gd name="connsiteY38" fmla="*/ 646857 h 812688"/>
              <a:gd name="connsiteX39" fmla="*/ 1331843 w 1689652"/>
              <a:gd name="connsiteY39" fmla="*/ 636918 h 812688"/>
              <a:gd name="connsiteX40" fmla="*/ 1381539 w 1689652"/>
              <a:gd name="connsiteY40" fmla="*/ 587222 h 812688"/>
              <a:gd name="connsiteX41" fmla="*/ 1411357 w 1689652"/>
              <a:gd name="connsiteY41" fmla="*/ 567344 h 812688"/>
              <a:gd name="connsiteX42" fmla="*/ 1461052 w 1689652"/>
              <a:gd name="connsiteY42" fmla="*/ 517648 h 812688"/>
              <a:gd name="connsiteX43" fmla="*/ 1520687 w 1689652"/>
              <a:gd name="connsiteY43" fmla="*/ 477892 h 812688"/>
              <a:gd name="connsiteX44" fmla="*/ 1560443 w 1689652"/>
              <a:gd name="connsiteY44" fmla="*/ 418257 h 812688"/>
              <a:gd name="connsiteX45" fmla="*/ 1580322 w 1689652"/>
              <a:gd name="connsiteY45" fmla="*/ 398379 h 812688"/>
              <a:gd name="connsiteX46" fmla="*/ 1620078 w 1689652"/>
              <a:gd name="connsiteY46" fmla="*/ 348683 h 812688"/>
              <a:gd name="connsiteX47" fmla="*/ 1630017 w 1689652"/>
              <a:gd name="connsiteY47" fmla="*/ 318866 h 812688"/>
              <a:gd name="connsiteX48" fmla="*/ 1649896 w 1689652"/>
              <a:gd name="connsiteY48" fmla="*/ 298988 h 812688"/>
              <a:gd name="connsiteX49" fmla="*/ 1659835 w 1689652"/>
              <a:gd name="connsiteY49" fmla="*/ 259231 h 812688"/>
              <a:gd name="connsiteX50" fmla="*/ 1679713 w 1689652"/>
              <a:gd name="connsiteY50" fmla="*/ 199596 h 812688"/>
              <a:gd name="connsiteX51" fmla="*/ 1689652 w 1689652"/>
              <a:gd name="connsiteY51" fmla="*/ 169779 h 812688"/>
              <a:gd name="connsiteX52" fmla="*/ 1679713 w 1689652"/>
              <a:gd name="connsiteY52" fmla="*/ 80327 h 812688"/>
              <a:gd name="connsiteX53" fmla="*/ 1659835 w 1689652"/>
              <a:gd name="connsiteY53" fmla="*/ 60448 h 812688"/>
              <a:gd name="connsiteX54" fmla="*/ 1620078 w 1689652"/>
              <a:gd name="connsiteY54" fmla="*/ 20692 h 812688"/>
              <a:gd name="connsiteX55" fmla="*/ 1590261 w 1689652"/>
              <a:gd name="connsiteY55" fmla="*/ 814 h 812688"/>
              <a:gd name="connsiteX56" fmla="*/ 1480930 w 1689652"/>
              <a:gd name="connsiteY56" fmla="*/ 20692 h 812688"/>
              <a:gd name="connsiteX57" fmla="*/ 1451113 w 1689652"/>
              <a:gd name="connsiteY57" fmla="*/ 40570 h 812688"/>
              <a:gd name="connsiteX58" fmla="*/ 1351722 w 1689652"/>
              <a:gd name="connsiteY58" fmla="*/ 70388 h 812688"/>
              <a:gd name="connsiteX59" fmla="*/ 1232452 w 1689652"/>
              <a:gd name="connsiteY59" fmla="*/ 90266 h 81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9652" h="812688">
                <a:moveTo>
                  <a:pt x="1302026" y="60448"/>
                </a:moveTo>
                <a:cubicBezTo>
                  <a:pt x="1285461" y="67074"/>
                  <a:pt x="1270062" y="78357"/>
                  <a:pt x="1252330" y="80327"/>
                </a:cubicBezTo>
                <a:cubicBezTo>
                  <a:pt x="1238754" y="81836"/>
                  <a:pt x="1225969" y="73067"/>
                  <a:pt x="1212574" y="70388"/>
                </a:cubicBezTo>
                <a:cubicBezTo>
                  <a:pt x="1192813" y="66436"/>
                  <a:pt x="1172817" y="63761"/>
                  <a:pt x="1152939" y="60448"/>
                </a:cubicBezTo>
                <a:cubicBezTo>
                  <a:pt x="1089991" y="63761"/>
                  <a:pt x="1026913" y="65153"/>
                  <a:pt x="964096" y="70388"/>
                </a:cubicBezTo>
                <a:cubicBezTo>
                  <a:pt x="947261" y="71791"/>
                  <a:pt x="930698" y="75882"/>
                  <a:pt x="914400" y="80327"/>
                </a:cubicBezTo>
                <a:cubicBezTo>
                  <a:pt x="894185" y="85840"/>
                  <a:pt x="854765" y="100205"/>
                  <a:pt x="854765" y="100205"/>
                </a:cubicBezTo>
                <a:cubicBezTo>
                  <a:pt x="844826" y="106831"/>
                  <a:pt x="835632" y="114741"/>
                  <a:pt x="824948" y="120083"/>
                </a:cubicBezTo>
                <a:cubicBezTo>
                  <a:pt x="815577" y="124768"/>
                  <a:pt x="804114" y="124632"/>
                  <a:pt x="795130" y="130022"/>
                </a:cubicBezTo>
                <a:cubicBezTo>
                  <a:pt x="787095" y="134843"/>
                  <a:pt x="783049" y="144703"/>
                  <a:pt x="775252" y="149901"/>
                </a:cubicBezTo>
                <a:cubicBezTo>
                  <a:pt x="762924" y="158120"/>
                  <a:pt x="748360" y="162428"/>
                  <a:pt x="735496" y="169779"/>
                </a:cubicBezTo>
                <a:cubicBezTo>
                  <a:pt x="725124" y="175706"/>
                  <a:pt x="716594" y="184806"/>
                  <a:pt x="705678" y="189657"/>
                </a:cubicBezTo>
                <a:cubicBezTo>
                  <a:pt x="583343" y="244027"/>
                  <a:pt x="698798" y="184783"/>
                  <a:pt x="606287" y="219475"/>
                </a:cubicBezTo>
                <a:cubicBezTo>
                  <a:pt x="592414" y="224678"/>
                  <a:pt x="579394" y="232002"/>
                  <a:pt x="566530" y="239353"/>
                </a:cubicBezTo>
                <a:cubicBezTo>
                  <a:pt x="556159" y="245279"/>
                  <a:pt x="548045" y="255454"/>
                  <a:pt x="536713" y="259231"/>
                </a:cubicBezTo>
                <a:cubicBezTo>
                  <a:pt x="517595" y="265604"/>
                  <a:pt x="496956" y="265857"/>
                  <a:pt x="477078" y="269170"/>
                </a:cubicBezTo>
                <a:cubicBezTo>
                  <a:pt x="457200" y="282422"/>
                  <a:pt x="440621" y="303133"/>
                  <a:pt x="417443" y="308927"/>
                </a:cubicBezTo>
                <a:cubicBezTo>
                  <a:pt x="404191" y="312240"/>
                  <a:pt x="390771" y="314941"/>
                  <a:pt x="377687" y="318866"/>
                </a:cubicBezTo>
                <a:cubicBezTo>
                  <a:pt x="357617" y="324887"/>
                  <a:pt x="338380" y="333662"/>
                  <a:pt x="318052" y="338744"/>
                </a:cubicBezTo>
                <a:lnTo>
                  <a:pt x="278296" y="348683"/>
                </a:lnTo>
                <a:cubicBezTo>
                  <a:pt x="218189" y="388755"/>
                  <a:pt x="278363" y="355059"/>
                  <a:pt x="168965" y="378501"/>
                </a:cubicBezTo>
                <a:cubicBezTo>
                  <a:pt x="148477" y="382891"/>
                  <a:pt x="109330" y="398379"/>
                  <a:pt x="109330" y="398379"/>
                </a:cubicBezTo>
                <a:cubicBezTo>
                  <a:pt x="39757" y="444761"/>
                  <a:pt x="62948" y="418257"/>
                  <a:pt x="29817" y="467953"/>
                </a:cubicBezTo>
                <a:lnTo>
                  <a:pt x="9939" y="527588"/>
                </a:lnTo>
                <a:lnTo>
                  <a:pt x="0" y="557405"/>
                </a:lnTo>
                <a:cubicBezTo>
                  <a:pt x="3313" y="587222"/>
                  <a:pt x="2663" y="617752"/>
                  <a:pt x="9939" y="646857"/>
                </a:cubicBezTo>
                <a:cubicBezTo>
                  <a:pt x="18222" y="679989"/>
                  <a:pt x="69571" y="703177"/>
                  <a:pt x="89452" y="716431"/>
                </a:cubicBezTo>
                <a:cubicBezTo>
                  <a:pt x="127986" y="742120"/>
                  <a:pt x="107938" y="732532"/>
                  <a:pt x="149087" y="746248"/>
                </a:cubicBezTo>
                <a:cubicBezTo>
                  <a:pt x="155713" y="752874"/>
                  <a:pt x="160584" y="761936"/>
                  <a:pt x="168965" y="766127"/>
                </a:cubicBezTo>
                <a:cubicBezTo>
                  <a:pt x="190854" y="777071"/>
                  <a:pt x="280776" y="785073"/>
                  <a:pt x="288235" y="786005"/>
                </a:cubicBezTo>
                <a:cubicBezTo>
                  <a:pt x="298174" y="789318"/>
                  <a:pt x="307888" y="793403"/>
                  <a:pt x="318052" y="795944"/>
                </a:cubicBezTo>
                <a:cubicBezTo>
                  <a:pt x="459902" y="831406"/>
                  <a:pt x="584499" y="800179"/>
                  <a:pt x="745435" y="795944"/>
                </a:cubicBezTo>
                <a:cubicBezTo>
                  <a:pt x="795131" y="792631"/>
                  <a:pt x="844903" y="790320"/>
                  <a:pt x="894522" y="786005"/>
                </a:cubicBezTo>
                <a:cubicBezTo>
                  <a:pt x="935921" y="782405"/>
                  <a:pt x="991531" y="773788"/>
                  <a:pt x="1033670" y="766127"/>
                </a:cubicBezTo>
                <a:cubicBezTo>
                  <a:pt x="1050291" y="763105"/>
                  <a:pt x="1067067" y="760633"/>
                  <a:pt x="1083365" y="756188"/>
                </a:cubicBezTo>
                <a:cubicBezTo>
                  <a:pt x="1103580" y="750675"/>
                  <a:pt x="1122672" y="741391"/>
                  <a:pt x="1143000" y="736309"/>
                </a:cubicBezTo>
                <a:lnTo>
                  <a:pt x="1182757" y="726370"/>
                </a:lnTo>
                <a:lnTo>
                  <a:pt x="1272209" y="666735"/>
                </a:lnTo>
                <a:cubicBezTo>
                  <a:pt x="1282148" y="660109"/>
                  <a:pt x="1290694" y="650634"/>
                  <a:pt x="1302026" y="646857"/>
                </a:cubicBezTo>
                <a:lnTo>
                  <a:pt x="1331843" y="636918"/>
                </a:lnTo>
                <a:cubicBezTo>
                  <a:pt x="1348408" y="620353"/>
                  <a:pt x="1362046" y="600217"/>
                  <a:pt x="1381539" y="587222"/>
                </a:cubicBezTo>
                <a:cubicBezTo>
                  <a:pt x="1391478" y="580596"/>
                  <a:pt x="1402367" y="575210"/>
                  <a:pt x="1411357" y="567344"/>
                </a:cubicBezTo>
                <a:cubicBezTo>
                  <a:pt x="1428987" y="551917"/>
                  <a:pt x="1441560" y="530643"/>
                  <a:pt x="1461052" y="517648"/>
                </a:cubicBezTo>
                <a:lnTo>
                  <a:pt x="1520687" y="477892"/>
                </a:lnTo>
                <a:cubicBezTo>
                  <a:pt x="1533939" y="458014"/>
                  <a:pt x="1543549" y="435150"/>
                  <a:pt x="1560443" y="418257"/>
                </a:cubicBezTo>
                <a:cubicBezTo>
                  <a:pt x="1567069" y="411631"/>
                  <a:pt x="1574468" y="405696"/>
                  <a:pt x="1580322" y="398379"/>
                </a:cubicBezTo>
                <a:cubicBezTo>
                  <a:pt x="1630485" y="335676"/>
                  <a:pt x="1572073" y="396690"/>
                  <a:pt x="1620078" y="348683"/>
                </a:cubicBezTo>
                <a:cubicBezTo>
                  <a:pt x="1623391" y="338744"/>
                  <a:pt x="1624627" y="327850"/>
                  <a:pt x="1630017" y="318866"/>
                </a:cubicBezTo>
                <a:cubicBezTo>
                  <a:pt x="1634838" y="310831"/>
                  <a:pt x="1645705" y="307369"/>
                  <a:pt x="1649896" y="298988"/>
                </a:cubicBezTo>
                <a:cubicBezTo>
                  <a:pt x="1656005" y="286770"/>
                  <a:pt x="1655910" y="272315"/>
                  <a:pt x="1659835" y="259231"/>
                </a:cubicBezTo>
                <a:cubicBezTo>
                  <a:pt x="1665856" y="239161"/>
                  <a:pt x="1673087" y="219474"/>
                  <a:pt x="1679713" y="199596"/>
                </a:cubicBezTo>
                <a:lnTo>
                  <a:pt x="1689652" y="169779"/>
                </a:lnTo>
                <a:cubicBezTo>
                  <a:pt x="1686339" y="139962"/>
                  <a:pt x="1687607" y="109271"/>
                  <a:pt x="1679713" y="80327"/>
                </a:cubicBezTo>
                <a:cubicBezTo>
                  <a:pt x="1677247" y="71286"/>
                  <a:pt x="1664656" y="68483"/>
                  <a:pt x="1659835" y="60448"/>
                </a:cubicBezTo>
                <a:cubicBezTo>
                  <a:pt x="1633332" y="16275"/>
                  <a:pt x="1673087" y="38361"/>
                  <a:pt x="1620078" y="20692"/>
                </a:cubicBezTo>
                <a:cubicBezTo>
                  <a:pt x="1610139" y="14066"/>
                  <a:pt x="1602157" y="1895"/>
                  <a:pt x="1590261" y="814"/>
                </a:cubicBezTo>
                <a:cubicBezTo>
                  <a:pt x="1546110" y="-3200"/>
                  <a:pt x="1518140" y="8289"/>
                  <a:pt x="1480930" y="20692"/>
                </a:cubicBezTo>
                <a:cubicBezTo>
                  <a:pt x="1470991" y="27318"/>
                  <a:pt x="1462029" y="35719"/>
                  <a:pt x="1451113" y="40570"/>
                </a:cubicBezTo>
                <a:cubicBezTo>
                  <a:pt x="1402471" y="62188"/>
                  <a:pt x="1396191" y="57047"/>
                  <a:pt x="1351722" y="70388"/>
                </a:cubicBezTo>
                <a:cubicBezTo>
                  <a:pt x="1264511" y="96552"/>
                  <a:pt x="1321311" y="90266"/>
                  <a:pt x="1232452" y="9026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5358F0-25E0-4ED0-B2C9-C2411EDE2339}"/>
              </a:ext>
            </a:extLst>
          </p:cNvPr>
          <p:cNvSpPr/>
          <p:nvPr/>
        </p:nvSpPr>
        <p:spPr>
          <a:xfrm>
            <a:off x="809058" y="6424856"/>
            <a:ext cx="10573883" cy="369332"/>
          </a:xfrm>
          <a:prstGeom prst="rect">
            <a:avLst/>
          </a:prstGeom>
        </p:spPr>
        <p:txBody>
          <a:bodyPr wrap="square">
            <a:spAutoFit/>
          </a:bodyPr>
          <a:lstStyle/>
          <a:p>
            <a:r>
              <a:rPr lang="en-US" dirty="0">
                <a:hlinkClick r:id="rId3"/>
              </a:rPr>
              <a:t>https://blog.minitab.com/blog/adventures-in-statistics-2/understanding-t-tests-t-values-and-t-distributions</a:t>
            </a:r>
            <a:r>
              <a:rPr lang="en-US" dirty="0"/>
              <a:t> </a:t>
            </a:r>
          </a:p>
        </p:txBody>
      </p:sp>
    </p:spTree>
    <p:extLst>
      <p:ext uri="{BB962C8B-B14F-4D97-AF65-F5344CB8AC3E}">
        <p14:creationId xmlns:p14="http://schemas.microsoft.com/office/powerpoint/2010/main" val="74341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1A36D5-889A-43D8-BE59-503E5C4D25E1}"/>
              </a:ext>
            </a:extLst>
          </p:cNvPr>
          <p:cNvPicPr>
            <a:picLocks noChangeAspect="1"/>
          </p:cNvPicPr>
          <p:nvPr/>
        </p:nvPicPr>
        <p:blipFill>
          <a:blip r:embed="rId2"/>
          <a:stretch>
            <a:fillRect/>
          </a:stretch>
        </p:blipFill>
        <p:spPr>
          <a:xfrm>
            <a:off x="1815047" y="767095"/>
            <a:ext cx="8561905" cy="5323809"/>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1391478" y="0"/>
            <a:ext cx="10495722" cy="830997"/>
          </a:xfrm>
          <a:prstGeom prst="rect">
            <a:avLst/>
          </a:prstGeom>
          <a:noFill/>
        </p:spPr>
        <p:txBody>
          <a:bodyPr wrap="square" rtlCol="0">
            <a:spAutoFit/>
          </a:bodyPr>
          <a:lstStyle/>
          <a:p>
            <a:pPr algn="ctr"/>
            <a:r>
              <a:rPr lang="en-US" sz="2400" dirty="0"/>
              <a:t>By Using the Automate Function We Can Compare Performance Across Modeling Engines</a:t>
            </a:r>
          </a:p>
        </p:txBody>
      </p:sp>
      <p:cxnSp>
        <p:nvCxnSpPr>
          <p:cNvPr id="5" name="Straight Arrow Connector 4">
            <a:extLst>
              <a:ext uri="{FF2B5EF4-FFF2-40B4-BE49-F238E27FC236}">
                <a16:creationId xmlns:a16="http://schemas.microsoft.com/office/drawing/2014/main" id="{1895BA3D-E111-452C-A0A2-749AC37EAA8C}"/>
              </a:ext>
            </a:extLst>
          </p:cNvPr>
          <p:cNvCxnSpPr/>
          <p:nvPr/>
        </p:nvCxnSpPr>
        <p:spPr>
          <a:xfrm>
            <a:off x="999460" y="1562986"/>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48D3D9-3E65-4A3A-ACEB-37A691372912}"/>
              </a:ext>
            </a:extLst>
          </p:cNvPr>
          <p:cNvSpPr txBox="1"/>
          <p:nvPr/>
        </p:nvSpPr>
        <p:spPr>
          <a:xfrm>
            <a:off x="85060" y="873826"/>
            <a:ext cx="1871331" cy="646331"/>
          </a:xfrm>
          <a:prstGeom prst="rect">
            <a:avLst/>
          </a:prstGeom>
          <a:noFill/>
        </p:spPr>
        <p:txBody>
          <a:bodyPr wrap="square" rtlCol="0">
            <a:spAutoFit/>
          </a:bodyPr>
          <a:lstStyle/>
          <a:p>
            <a:r>
              <a:rPr lang="en-US" dirty="0"/>
              <a:t>Misclassification as Criterion</a:t>
            </a:r>
          </a:p>
        </p:txBody>
      </p:sp>
    </p:spTree>
    <p:extLst>
      <p:ext uri="{BB962C8B-B14F-4D97-AF65-F5344CB8AC3E}">
        <p14:creationId xmlns:p14="http://schemas.microsoft.com/office/powerpoint/2010/main" val="2084727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05F9C9-94A6-497D-AF74-707851D98C94}"/>
              </a:ext>
            </a:extLst>
          </p:cNvPr>
          <p:cNvPicPr>
            <a:picLocks noChangeAspect="1"/>
          </p:cNvPicPr>
          <p:nvPr/>
        </p:nvPicPr>
        <p:blipFill>
          <a:blip r:embed="rId2"/>
          <a:stretch>
            <a:fillRect/>
          </a:stretch>
        </p:blipFill>
        <p:spPr>
          <a:xfrm>
            <a:off x="1800762" y="729000"/>
            <a:ext cx="8590476" cy="5400000"/>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1391478" y="0"/>
            <a:ext cx="10495722" cy="830997"/>
          </a:xfrm>
          <a:prstGeom prst="rect">
            <a:avLst/>
          </a:prstGeom>
          <a:noFill/>
        </p:spPr>
        <p:txBody>
          <a:bodyPr wrap="square" rtlCol="0">
            <a:spAutoFit/>
          </a:bodyPr>
          <a:lstStyle/>
          <a:p>
            <a:pPr algn="ctr"/>
            <a:r>
              <a:rPr lang="en-US" sz="2400" dirty="0"/>
              <a:t>By Using the Automate Function We Can Compare Performance Across Modeling Engines</a:t>
            </a:r>
          </a:p>
        </p:txBody>
      </p:sp>
      <p:cxnSp>
        <p:nvCxnSpPr>
          <p:cNvPr id="5" name="Straight Arrow Connector 4">
            <a:extLst>
              <a:ext uri="{FF2B5EF4-FFF2-40B4-BE49-F238E27FC236}">
                <a16:creationId xmlns:a16="http://schemas.microsoft.com/office/drawing/2014/main" id="{1895BA3D-E111-452C-A0A2-749AC37EAA8C}"/>
              </a:ext>
            </a:extLst>
          </p:cNvPr>
          <p:cNvCxnSpPr/>
          <p:nvPr/>
        </p:nvCxnSpPr>
        <p:spPr>
          <a:xfrm>
            <a:off x="999460" y="1562986"/>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8D0159-68D8-4A54-BFC2-F7457715D988}"/>
              </a:ext>
            </a:extLst>
          </p:cNvPr>
          <p:cNvSpPr txBox="1"/>
          <p:nvPr/>
        </p:nvSpPr>
        <p:spPr>
          <a:xfrm>
            <a:off x="85060" y="873826"/>
            <a:ext cx="1871331" cy="369332"/>
          </a:xfrm>
          <a:prstGeom prst="rect">
            <a:avLst/>
          </a:prstGeom>
          <a:noFill/>
        </p:spPr>
        <p:txBody>
          <a:bodyPr wrap="square" rtlCol="0">
            <a:spAutoFit/>
          </a:bodyPr>
          <a:lstStyle/>
          <a:p>
            <a:r>
              <a:rPr lang="en-US" dirty="0"/>
              <a:t>ROC as Criterion</a:t>
            </a:r>
          </a:p>
        </p:txBody>
      </p:sp>
    </p:spTree>
    <p:extLst>
      <p:ext uri="{BB962C8B-B14F-4D97-AF65-F5344CB8AC3E}">
        <p14:creationId xmlns:p14="http://schemas.microsoft.com/office/powerpoint/2010/main" val="366370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A07709-A194-48ED-A626-B56AE7483674}"/>
              </a:ext>
            </a:extLst>
          </p:cNvPr>
          <p:cNvPicPr>
            <a:picLocks noChangeAspect="1"/>
          </p:cNvPicPr>
          <p:nvPr/>
        </p:nvPicPr>
        <p:blipFill>
          <a:blip r:embed="rId2"/>
          <a:stretch>
            <a:fillRect/>
          </a:stretch>
        </p:blipFill>
        <p:spPr>
          <a:xfrm>
            <a:off x="1956391" y="573785"/>
            <a:ext cx="9248856" cy="5710429"/>
          </a:xfrm>
          <a:prstGeom prst="rect">
            <a:avLst/>
          </a:prstGeom>
        </p:spPr>
      </p:pic>
      <p:sp>
        <p:nvSpPr>
          <p:cNvPr id="3" name="TextBox 2">
            <a:extLst>
              <a:ext uri="{FF2B5EF4-FFF2-40B4-BE49-F238E27FC236}">
                <a16:creationId xmlns:a16="http://schemas.microsoft.com/office/drawing/2014/main" id="{F9577F62-BB2F-4A02-BB1A-5F8C4156D38E}"/>
              </a:ext>
            </a:extLst>
          </p:cNvPr>
          <p:cNvSpPr txBox="1"/>
          <p:nvPr/>
        </p:nvSpPr>
        <p:spPr>
          <a:xfrm>
            <a:off x="85060" y="873826"/>
            <a:ext cx="1871331" cy="369332"/>
          </a:xfrm>
          <a:prstGeom prst="rect">
            <a:avLst/>
          </a:prstGeom>
          <a:noFill/>
        </p:spPr>
        <p:txBody>
          <a:bodyPr wrap="square" rtlCol="0">
            <a:spAutoFit/>
          </a:bodyPr>
          <a:lstStyle/>
          <a:p>
            <a:r>
              <a:rPr lang="en-US" dirty="0"/>
              <a:t>Lift as Criterion</a:t>
            </a:r>
          </a:p>
        </p:txBody>
      </p:sp>
      <p:cxnSp>
        <p:nvCxnSpPr>
          <p:cNvPr id="4" name="Straight Arrow Connector 3">
            <a:extLst>
              <a:ext uri="{FF2B5EF4-FFF2-40B4-BE49-F238E27FC236}">
                <a16:creationId xmlns:a16="http://schemas.microsoft.com/office/drawing/2014/main" id="{DC074961-2DD4-4A96-80E8-6A0009DB888F}"/>
              </a:ext>
            </a:extLst>
          </p:cNvPr>
          <p:cNvCxnSpPr/>
          <p:nvPr/>
        </p:nvCxnSpPr>
        <p:spPr>
          <a:xfrm>
            <a:off x="986753" y="1319915"/>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2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6960" y="84321"/>
            <a:ext cx="8936072" cy="4954475"/>
          </a:xfrm>
          <a:prstGeom prst="rect">
            <a:avLst/>
          </a:prstGeom>
        </p:spPr>
      </p:pic>
      <p:sp>
        <p:nvSpPr>
          <p:cNvPr id="3" name="TextBox 2"/>
          <p:cNvSpPr txBox="1"/>
          <p:nvPr/>
        </p:nvSpPr>
        <p:spPr>
          <a:xfrm>
            <a:off x="2615821" y="188640"/>
            <a:ext cx="6960358" cy="300082"/>
          </a:xfrm>
          <a:prstGeom prst="rect">
            <a:avLst/>
          </a:prstGeom>
          <a:noFill/>
        </p:spPr>
        <p:txBody>
          <a:bodyPr wrap="square" rtlCol="0">
            <a:spAutoFit/>
          </a:bodyPr>
          <a:lstStyle/>
          <a:p>
            <a:pPr algn="ctr"/>
            <a:r>
              <a:rPr lang="en-US" sz="1350" dirty="0"/>
              <a:t>A Revised CRISP-DM Project Methodology with Deliverables to Be Stored in PRIMMS</a:t>
            </a:r>
          </a:p>
        </p:txBody>
      </p:sp>
      <p:sp>
        <p:nvSpPr>
          <p:cNvPr id="4" name="TextBox 3">
            <a:extLst>
              <a:ext uri="{FF2B5EF4-FFF2-40B4-BE49-F238E27FC236}">
                <a16:creationId xmlns:a16="http://schemas.microsoft.com/office/drawing/2014/main" id="{191B4014-F895-479F-931F-6B1D838F3EEC}"/>
              </a:ext>
            </a:extLst>
          </p:cNvPr>
          <p:cNvSpPr txBox="1"/>
          <p:nvPr/>
        </p:nvSpPr>
        <p:spPr>
          <a:xfrm>
            <a:off x="1552045" y="5247619"/>
            <a:ext cx="3060562"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t>Project Charter, Value Map and Requirements</a:t>
            </a:r>
          </a:p>
          <a:p>
            <a:pPr marL="171450" indent="-171450">
              <a:buFont typeface="Arial" panose="020B0604020202020204" pitchFamily="34" charset="0"/>
              <a:buChar char="•"/>
            </a:pPr>
            <a:r>
              <a:rPr lang="en-US" sz="1000" dirty="0"/>
              <a:t>Baseline Project Schedule</a:t>
            </a:r>
          </a:p>
          <a:p>
            <a:pPr marL="171450" indent="-171450">
              <a:buFont typeface="Arial" panose="020B0604020202020204" pitchFamily="34" charset="0"/>
              <a:buChar char="•"/>
            </a:pPr>
            <a:r>
              <a:rPr lang="en-US" sz="1000" dirty="0"/>
              <a:t>Business Sign-off and Project Authorization. Scope Change Control</a:t>
            </a:r>
          </a:p>
          <a:p>
            <a:pPr marL="171450" indent="-171450">
              <a:buFont typeface="Arial" panose="020B0604020202020204" pitchFamily="34" charset="0"/>
              <a:buChar char="•"/>
            </a:pPr>
            <a:r>
              <a:rPr lang="en-US" sz="1000" dirty="0"/>
              <a:t>First Prototype Completed on Modeler’s Desktop</a:t>
            </a:r>
          </a:p>
          <a:p>
            <a:pPr marL="171450" indent="-171450">
              <a:buFont typeface="Arial" panose="020B0604020202020204" pitchFamily="34" charset="0"/>
              <a:buChar char="•"/>
            </a:pPr>
            <a:r>
              <a:rPr lang="en-US" sz="1000" dirty="0"/>
              <a:t>Weekly Risk Management Survey—VOT Begins</a:t>
            </a:r>
          </a:p>
          <a:p>
            <a:pPr marL="171450" indent="-171450">
              <a:buFont typeface="Arial" panose="020B0604020202020204" pitchFamily="34" charset="0"/>
              <a:buChar char="•"/>
            </a:pPr>
            <a:r>
              <a:rPr lang="en-US" sz="1000" dirty="0"/>
              <a:t>Issues and Gaps Documented</a:t>
            </a:r>
          </a:p>
          <a:p>
            <a:pPr marL="171450" indent="-171450">
              <a:buFont typeface="Arial" panose="020B0604020202020204" pitchFamily="34" charset="0"/>
              <a:buChar char="•"/>
            </a:pPr>
            <a:r>
              <a:rPr lang="en-US" sz="1000" dirty="0"/>
              <a:t>Phase Exit Review Completed</a:t>
            </a:r>
          </a:p>
          <a:p>
            <a:pPr marL="171450" indent="-171450">
              <a:buFont typeface="Arial" panose="020B0604020202020204" pitchFamily="34" charset="0"/>
              <a:buChar char="•"/>
            </a:pPr>
            <a:r>
              <a:rPr lang="en-US" sz="1000" dirty="0"/>
              <a:t>Weekly Status Begins</a:t>
            </a:r>
          </a:p>
          <a:p>
            <a:pPr marL="171450" indent="-171450">
              <a:buFont typeface="Arial" panose="020B0604020202020204" pitchFamily="34" charset="0"/>
              <a:buChar char="•"/>
            </a:pPr>
            <a:r>
              <a:rPr lang="en-US" sz="1000" dirty="0"/>
              <a:t>Consulting Report Issued to Stakeholders</a:t>
            </a:r>
          </a:p>
        </p:txBody>
      </p:sp>
      <p:sp>
        <p:nvSpPr>
          <p:cNvPr id="5" name="Right Brace 4">
            <a:extLst>
              <a:ext uri="{FF2B5EF4-FFF2-40B4-BE49-F238E27FC236}">
                <a16:creationId xmlns:a16="http://schemas.microsoft.com/office/drawing/2014/main" id="{88C835D1-E5C3-4885-BF0A-39933B29182E}"/>
              </a:ext>
            </a:extLst>
          </p:cNvPr>
          <p:cNvSpPr/>
          <p:nvPr/>
        </p:nvSpPr>
        <p:spPr>
          <a:xfrm rot="5400000">
            <a:off x="3027351" y="3757040"/>
            <a:ext cx="165372" cy="28157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0AAEE896-FAC3-4673-ABFF-BA1B18BB9FD1}"/>
              </a:ext>
            </a:extLst>
          </p:cNvPr>
          <p:cNvSpPr/>
          <p:nvPr/>
        </p:nvSpPr>
        <p:spPr>
          <a:xfrm rot="5400000">
            <a:off x="5898216" y="3753188"/>
            <a:ext cx="280331" cy="28515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EED9259-9545-4341-A453-A7513C8FC25C}"/>
              </a:ext>
            </a:extLst>
          </p:cNvPr>
          <p:cNvSpPr/>
          <p:nvPr/>
        </p:nvSpPr>
        <p:spPr>
          <a:xfrm rot="5400000">
            <a:off x="8135726" y="4478532"/>
            <a:ext cx="243896" cy="14372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CC6C127-0E13-4BF7-9BFF-E8E28C7213C5}"/>
              </a:ext>
            </a:extLst>
          </p:cNvPr>
          <p:cNvSpPr txBox="1"/>
          <p:nvPr/>
        </p:nvSpPr>
        <p:spPr>
          <a:xfrm>
            <a:off x="4517930" y="5362578"/>
            <a:ext cx="3737456" cy="1477328"/>
          </a:xfrm>
          <a:prstGeom prst="rect">
            <a:avLst/>
          </a:prstGeom>
          <a:noFill/>
        </p:spPr>
        <p:txBody>
          <a:bodyPr wrap="square" rtlCol="0">
            <a:spAutoFit/>
          </a:bodyPr>
          <a:lstStyle/>
          <a:p>
            <a:pPr marL="171450" indent="-171450">
              <a:buFont typeface="Arial" panose="020B0604020202020204" pitchFamily="34" charset="0"/>
              <a:buChar char="•"/>
            </a:pPr>
            <a:r>
              <a:rPr lang="en-US" sz="1000" dirty="0"/>
              <a:t>Second Prototype Completed and Workbooks Deployed</a:t>
            </a:r>
          </a:p>
          <a:p>
            <a:pPr marL="171450" indent="-171450">
              <a:buFont typeface="Arial" panose="020B0604020202020204" pitchFamily="34" charset="0"/>
              <a:buChar char="•"/>
            </a:pPr>
            <a:r>
              <a:rPr lang="en-US" sz="1000" dirty="0"/>
              <a:t>Future State Process Developed with ETL Data Modeled</a:t>
            </a:r>
          </a:p>
          <a:p>
            <a:pPr marL="171450" indent="-171450">
              <a:buFont typeface="Arial" panose="020B0604020202020204" pitchFamily="34" charset="0"/>
              <a:buChar char="•"/>
            </a:pPr>
            <a:r>
              <a:rPr lang="en-US" sz="1000" dirty="0"/>
              <a:t>Future State Process Documented</a:t>
            </a:r>
          </a:p>
          <a:p>
            <a:pPr marL="171450" indent="-171450">
              <a:buFont typeface="Arial" panose="020B0604020202020204" pitchFamily="34" charset="0"/>
              <a:buChar char="•"/>
            </a:pPr>
            <a:r>
              <a:rPr lang="en-US" sz="1000" dirty="0"/>
              <a:t> Schedule Updated</a:t>
            </a:r>
          </a:p>
          <a:p>
            <a:pPr marL="171450" indent="-171450">
              <a:buFont typeface="Arial" panose="020B0604020202020204" pitchFamily="34" charset="0"/>
              <a:buChar char="•"/>
            </a:pPr>
            <a:r>
              <a:rPr lang="en-US" sz="1000" dirty="0"/>
              <a:t>Issues and Defects Captured and Closed</a:t>
            </a:r>
          </a:p>
          <a:p>
            <a:pPr marL="171450" indent="-171450">
              <a:buFont typeface="Arial" panose="020B0604020202020204" pitchFamily="34" charset="0"/>
              <a:buChar char="•"/>
            </a:pPr>
            <a:r>
              <a:rPr lang="en-US" sz="1000" dirty="0"/>
              <a:t>Phase Exit Review Completed</a:t>
            </a:r>
          </a:p>
          <a:p>
            <a:pPr marL="171450" indent="-171450">
              <a:buFont typeface="Arial" panose="020B0604020202020204" pitchFamily="34" charset="0"/>
              <a:buChar char="•"/>
            </a:pPr>
            <a:r>
              <a:rPr lang="en-US" sz="1000" dirty="0"/>
              <a:t>Weekly VOT Continues</a:t>
            </a:r>
          </a:p>
          <a:p>
            <a:pPr marL="171450" indent="-171450">
              <a:buFont typeface="Arial" panose="020B0604020202020204" pitchFamily="34" charset="0"/>
              <a:buChar char="•"/>
            </a:pPr>
            <a:r>
              <a:rPr lang="en-US" sz="1000" dirty="0"/>
              <a:t>Weekly Status Continues</a:t>
            </a:r>
          </a:p>
          <a:p>
            <a:pPr marL="171450" indent="-171450">
              <a:buFont typeface="Arial" panose="020B0604020202020204" pitchFamily="34" charset="0"/>
              <a:buChar char="•"/>
            </a:pPr>
            <a:r>
              <a:rPr lang="en-US" sz="1000" dirty="0"/>
              <a:t>Community Social Media Continues</a:t>
            </a:r>
          </a:p>
        </p:txBody>
      </p:sp>
      <p:sp>
        <p:nvSpPr>
          <p:cNvPr id="9" name="Right Brace 8">
            <a:extLst>
              <a:ext uri="{FF2B5EF4-FFF2-40B4-BE49-F238E27FC236}">
                <a16:creationId xmlns:a16="http://schemas.microsoft.com/office/drawing/2014/main" id="{30CA769D-6AB5-456A-B0D7-DB4E7A261FE3}"/>
              </a:ext>
            </a:extLst>
          </p:cNvPr>
          <p:cNvSpPr/>
          <p:nvPr/>
        </p:nvSpPr>
        <p:spPr>
          <a:xfrm rot="5400000">
            <a:off x="9649263" y="4478532"/>
            <a:ext cx="243896" cy="14372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E3DC5AF-9DD5-425E-8CD5-6266708041C3}"/>
              </a:ext>
            </a:extLst>
          </p:cNvPr>
          <p:cNvSpPr txBox="1"/>
          <p:nvPr/>
        </p:nvSpPr>
        <p:spPr>
          <a:xfrm>
            <a:off x="7543743" y="5314578"/>
            <a:ext cx="3737456"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t>Third Prototype Created</a:t>
            </a:r>
          </a:p>
          <a:p>
            <a:pPr marL="171450" indent="-171450">
              <a:buFont typeface="Arial" panose="020B0604020202020204" pitchFamily="34" charset="0"/>
              <a:buChar char="•"/>
            </a:pPr>
            <a:r>
              <a:rPr lang="en-US" sz="1000" dirty="0"/>
              <a:t>Test Scripts Created</a:t>
            </a:r>
          </a:p>
          <a:p>
            <a:pPr indent="171450"/>
            <a:r>
              <a:rPr lang="en-US" sz="1000" dirty="0"/>
              <a:t> and Executed in QA</a:t>
            </a:r>
          </a:p>
          <a:p>
            <a:pPr marL="171450" indent="-171450">
              <a:buFont typeface="Arial" panose="020B0604020202020204" pitchFamily="34" charset="0"/>
              <a:buChar char="•"/>
            </a:pPr>
            <a:r>
              <a:rPr lang="en-US" sz="1000" dirty="0"/>
              <a:t>User Acceptance Testing</a:t>
            </a:r>
          </a:p>
          <a:p>
            <a:pPr marL="166688"/>
            <a:r>
              <a:rPr lang="en-US" sz="1000" dirty="0"/>
              <a:t>Completed</a:t>
            </a:r>
          </a:p>
          <a:p>
            <a:pPr marL="171450" indent="-171450">
              <a:buFont typeface="Arial" panose="020B0604020202020204" pitchFamily="34" charset="0"/>
              <a:buChar char="•"/>
            </a:pPr>
            <a:r>
              <a:rPr lang="en-US" sz="1000" dirty="0"/>
              <a:t>Training Scripts Created</a:t>
            </a:r>
          </a:p>
          <a:p>
            <a:pPr marL="171450" indent="-171450">
              <a:buFont typeface="Arial" panose="020B0604020202020204" pitchFamily="34" charset="0"/>
              <a:buChar char="•"/>
            </a:pPr>
            <a:r>
              <a:rPr lang="en-US" sz="1000" dirty="0"/>
              <a:t>User Training Delivered</a:t>
            </a:r>
          </a:p>
          <a:p>
            <a:pPr indent="166688">
              <a:buFont typeface="Arial" panose="020B0604020202020204" pitchFamily="34" charset="0"/>
              <a:buChar char="•"/>
            </a:pPr>
            <a:r>
              <a:rPr lang="en-US" sz="1000" dirty="0"/>
              <a:t>Issues  and Defects Closed</a:t>
            </a:r>
          </a:p>
          <a:p>
            <a:pPr indent="166688">
              <a:buFont typeface="Arial" panose="020B0604020202020204" pitchFamily="34" charset="0"/>
              <a:buChar char="•"/>
            </a:pPr>
            <a:r>
              <a:rPr lang="en-US" sz="1000" dirty="0"/>
              <a:t>Community Social Media</a:t>
            </a:r>
          </a:p>
          <a:p>
            <a:pPr indent="171450"/>
            <a:r>
              <a:rPr lang="en-US" sz="1000" dirty="0"/>
              <a:t> Continues</a:t>
            </a:r>
          </a:p>
        </p:txBody>
      </p:sp>
      <p:sp>
        <p:nvSpPr>
          <p:cNvPr id="11" name="TextBox 10">
            <a:extLst>
              <a:ext uri="{FF2B5EF4-FFF2-40B4-BE49-F238E27FC236}">
                <a16:creationId xmlns:a16="http://schemas.microsoft.com/office/drawing/2014/main" id="{0B1EB8FB-14E7-4BF1-9CE8-26686F9A256A}"/>
              </a:ext>
            </a:extLst>
          </p:cNvPr>
          <p:cNvSpPr txBox="1"/>
          <p:nvPr/>
        </p:nvSpPr>
        <p:spPr>
          <a:xfrm>
            <a:off x="9137670" y="5277010"/>
            <a:ext cx="1550467"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a:t>Go Live in PRD</a:t>
            </a:r>
          </a:p>
          <a:p>
            <a:pPr marL="171450" indent="-171450">
              <a:buFont typeface="Arial" panose="020B0604020202020204" pitchFamily="34" charset="0"/>
              <a:buChar char="•"/>
            </a:pPr>
            <a:r>
              <a:rPr lang="en-US" sz="1000" dirty="0"/>
              <a:t>Stabilization</a:t>
            </a:r>
          </a:p>
          <a:p>
            <a:pPr marL="171450" indent="-171450">
              <a:buFont typeface="Arial" panose="020B0604020202020204" pitchFamily="34" charset="0"/>
              <a:buChar char="•"/>
            </a:pPr>
            <a:r>
              <a:rPr lang="en-US" sz="1000" dirty="0"/>
              <a:t>System monitoring</a:t>
            </a:r>
          </a:p>
          <a:p>
            <a:pPr marL="171450" indent="-171450">
              <a:buFont typeface="Arial" panose="020B0604020202020204" pitchFamily="34" charset="0"/>
              <a:buChar char="•"/>
            </a:pPr>
            <a:r>
              <a:rPr lang="en-US" sz="1000" dirty="0"/>
              <a:t>Model Updates</a:t>
            </a:r>
          </a:p>
          <a:p>
            <a:pPr marL="171450" indent="-171450">
              <a:buFont typeface="Arial" panose="020B0604020202020204" pitchFamily="34" charset="0"/>
              <a:buChar char="•"/>
            </a:pPr>
            <a:r>
              <a:rPr lang="en-US" sz="1000" dirty="0"/>
              <a:t>Value Monitoring and </a:t>
            </a:r>
          </a:p>
          <a:p>
            <a:pPr indent="171450"/>
            <a:r>
              <a:rPr lang="en-US" sz="1000" dirty="0"/>
              <a:t>Management</a:t>
            </a:r>
          </a:p>
          <a:p>
            <a:pPr marL="171450" indent="-171450">
              <a:buFont typeface="Arial" panose="020B0604020202020204" pitchFamily="34" charset="0"/>
              <a:buChar char="•"/>
            </a:pPr>
            <a:r>
              <a:rPr lang="en-US" sz="1000" dirty="0"/>
              <a:t>Community Social Media Continues</a:t>
            </a:r>
          </a:p>
        </p:txBody>
      </p:sp>
      <p:cxnSp>
        <p:nvCxnSpPr>
          <p:cNvPr id="13" name="Straight Connector 12">
            <a:extLst>
              <a:ext uri="{FF2B5EF4-FFF2-40B4-BE49-F238E27FC236}">
                <a16:creationId xmlns:a16="http://schemas.microsoft.com/office/drawing/2014/main" id="{E14306BF-4EA4-4058-B18F-4B0F82396E05}"/>
              </a:ext>
            </a:extLst>
          </p:cNvPr>
          <p:cNvCxnSpPr/>
          <p:nvPr/>
        </p:nvCxnSpPr>
        <p:spPr>
          <a:xfrm flipH="1">
            <a:off x="4612607" y="488722"/>
            <a:ext cx="80579" cy="6351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C2368D-7C39-4624-A12B-B13E9D9BC7B8}"/>
              </a:ext>
            </a:extLst>
          </p:cNvPr>
          <p:cNvCxnSpPr/>
          <p:nvPr/>
        </p:nvCxnSpPr>
        <p:spPr>
          <a:xfrm flipH="1">
            <a:off x="7408777" y="338681"/>
            <a:ext cx="80579" cy="6351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92F37E-37B2-4484-AF57-908760B7F12D}"/>
              </a:ext>
            </a:extLst>
          </p:cNvPr>
          <p:cNvSpPr txBox="1"/>
          <p:nvPr/>
        </p:nvSpPr>
        <p:spPr>
          <a:xfrm>
            <a:off x="91565" y="2436867"/>
            <a:ext cx="1610577" cy="4524315"/>
          </a:xfrm>
          <a:prstGeom prst="rect">
            <a:avLst/>
          </a:prstGeom>
          <a:noFill/>
        </p:spPr>
        <p:txBody>
          <a:bodyPr wrap="square" rtlCol="0">
            <a:spAutoFit/>
          </a:bodyPr>
          <a:lstStyle/>
          <a:p>
            <a:r>
              <a:rPr lang="en-US" dirty="0"/>
              <a:t>You should close out open issues, decisions and action items. </a:t>
            </a:r>
          </a:p>
          <a:p>
            <a:endParaRPr lang="en-US" dirty="0"/>
          </a:p>
          <a:p>
            <a:r>
              <a:rPr lang="en-US" dirty="0"/>
              <a:t>Close Out the First Two Phases of PRIMMS.</a:t>
            </a:r>
          </a:p>
          <a:p>
            <a:endParaRPr lang="en-US" dirty="0"/>
          </a:p>
          <a:p>
            <a:r>
              <a:rPr lang="en-US" dirty="0"/>
              <a:t>Model uses GPS or MARS for now, but any available to modeler.</a:t>
            </a:r>
          </a:p>
        </p:txBody>
      </p:sp>
      <p:cxnSp>
        <p:nvCxnSpPr>
          <p:cNvPr id="16" name="Straight Arrow Connector 15">
            <a:extLst>
              <a:ext uri="{FF2B5EF4-FFF2-40B4-BE49-F238E27FC236}">
                <a16:creationId xmlns:a16="http://schemas.microsoft.com/office/drawing/2014/main" id="{738E9681-C599-4D5F-A3E5-A80B5E03E920}"/>
              </a:ext>
            </a:extLst>
          </p:cNvPr>
          <p:cNvCxnSpPr/>
          <p:nvPr/>
        </p:nvCxnSpPr>
        <p:spPr>
          <a:xfrm flipV="1">
            <a:off x="1498931" y="2177047"/>
            <a:ext cx="1026853" cy="95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8F9BB5-DD38-4863-807D-8F150166C8C4}"/>
              </a:ext>
            </a:extLst>
          </p:cNvPr>
          <p:cNvCxnSpPr/>
          <p:nvPr/>
        </p:nvCxnSpPr>
        <p:spPr>
          <a:xfrm flipV="1">
            <a:off x="1498930" y="2133596"/>
            <a:ext cx="2407375" cy="103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3C082C-BD39-4DEC-B96B-E30810A68840}"/>
              </a:ext>
            </a:extLst>
          </p:cNvPr>
          <p:cNvSpPr txBox="1"/>
          <p:nvPr/>
        </p:nvSpPr>
        <p:spPr>
          <a:xfrm>
            <a:off x="3644348" y="4306957"/>
            <a:ext cx="1272209" cy="369332"/>
          </a:xfrm>
          <a:prstGeom prst="rect">
            <a:avLst/>
          </a:prstGeom>
          <a:noFill/>
        </p:spPr>
        <p:txBody>
          <a:bodyPr wrap="square" rtlCol="0">
            <a:spAutoFit/>
          </a:bodyPr>
          <a:lstStyle/>
          <a:p>
            <a:r>
              <a:rPr lang="en-US" dirty="0">
                <a:solidFill>
                  <a:srgbClr val="FF0000"/>
                </a:solidFill>
              </a:rPr>
              <a:t>Q-Gate 1</a:t>
            </a:r>
          </a:p>
        </p:txBody>
      </p:sp>
      <p:sp>
        <p:nvSpPr>
          <p:cNvPr id="19" name="TextBox 18">
            <a:extLst>
              <a:ext uri="{FF2B5EF4-FFF2-40B4-BE49-F238E27FC236}">
                <a16:creationId xmlns:a16="http://schemas.microsoft.com/office/drawing/2014/main" id="{4B001018-28A7-44BC-9D85-ADD68D8180F1}"/>
              </a:ext>
            </a:extLst>
          </p:cNvPr>
          <p:cNvSpPr txBox="1"/>
          <p:nvPr/>
        </p:nvSpPr>
        <p:spPr>
          <a:xfrm>
            <a:off x="6491952" y="4329533"/>
            <a:ext cx="1272209" cy="369332"/>
          </a:xfrm>
          <a:prstGeom prst="rect">
            <a:avLst/>
          </a:prstGeom>
          <a:noFill/>
        </p:spPr>
        <p:txBody>
          <a:bodyPr wrap="square" rtlCol="0">
            <a:spAutoFit/>
          </a:bodyPr>
          <a:lstStyle/>
          <a:p>
            <a:r>
              <a:rPr lang="en-US" dirty="0">
                <a:solidFill>
                  <a:srgbClr val="FF0000"/>
                </a:solidFill>
              </a:rPr>
              <a:t>Q-Gate 2</a:t>
            </a:r>
          </a:p>
        </p:txBody>
      </p:sp>
    </p:spTree>
    <p:extLst>
      <p:ext uri="{BB962C8B-B14F-4D97-AF65-F5344CB8AC3E}">
        <p14:creationId xmlns:p14="http://schemas.microsoft.com/office/powerpoint/2010/main" val="28738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6CF65-6EB8-4DE9-AF61-FC535BE19BF4}"/>
              </a:ext>
            </a:extLst>
          </p:cNvPr>
          <p:cNvSpPr>
            <a:spLocks noGrp="1"/>
          </p:cNvSpPr>
          <p:nvPr>
            <p:ph type="sldNum" sz="quarter" idx="10"/>
          </p:nvPr>
        </p:nvSpPr>
        <p:spPr/>
        <p:txBody>
          <a:bodyPr/>
          <a:lstStyle/>
          <a:p>
            <a:pPr>
              <a:defRPr/>
            </a:pPr>
            <a:r>
              <a:rPr lang="en-US" altLang="en-US" dirty="0"/>
              <a:t>4-</a:t>
            </a:r>
            <a:fld id="{44744C71-BAED-416E-84E7-3865C33836AC}" type="slidenum">
              <a:rPr lang="en-US" altLang="en-US"/>
              <a:pPr>
                <a:defRPr/>
              </a:pPr>
              <a:t>34</a:t>
            </a:fld>
            <a:endParaRPr lang="en-US" altLang="en-US" dirty="0"/>
          </a:p>
        </p:txBody>
      </p:sp>
      <p:pic>
        <p:nvPicPr>
          <p:cNvPr id="10243" name="Picture 2">
            <a:extLst>
              <a:ext uri="{FF2B5EF4-FFF2-40B4-BE49-F238E27FC236}">
                <a16:creationId xmlns:a16="http://schemas.microsoft.com/office/drawing/2014/main" id="{5A95DE81-DFC1-482B-A628-B11E6E5BFE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288"/>
            <a:ext cx="852170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B8921DD-F86D-4798-81A7-6B36997B2F90}"/>
              </a:ext>
            </a:extLst>
          </p:cNvPr>
          <p:cNvSpPr txBox="1"/>
          <p:nvPr/>
        </p:nvSpPr>
        <p:spPr>
          <a:xfrm>
            <a:off x="106326" y="893134"/>
            <a:ext cx="1892595" cy="3139321"/>
          </a:xfrm>
          <a:prstGeom prst="rect">
            <a:avLst/>
          </a:prstGeom>
          <a:noFill/>
        </p:spPr>
        <p:txBody>
          <a:bodyPr wrap="square" rtlCol="0">
            <a:spAutoFit/>
          </a:bodyPr>
          <a:lstStyle/>
          <a:p>
            <a:r>
              <a:rPr lang="en-US" dirty="0"/>
              <a:t>The</a:t>
            </a:r>
          </a:p>
          <a:p>
            <a:r>
              <a:rPr lang="en-US" dirty="0"/>
              <a:t>Spiral Iterative Development Methodology</a:t>
            </a:r>
          </a:p>
          <a:p>
            <a:endParaRPr lang="en-US" dirty="0"/>
          </a:p>
          <a:p>
            <a:r>
              <a:rPr lang="en-US" dirty="0"/>
              <a:t>Using Various Modeling Engines Can Provide Different Insights of “Explainable Knowledge”</a:t>
            </a:r>
          </a:p>
        </p:txBody>
      </p:sp>
    </p:spTree>
    <p:extLst>
      <p:ext uri="{BB962C8B-B14F-4D97-AF65-F5344CB8AC3E}">
        <p14:creationId xmlns:p14="http://schemas.microsoft.com/office/powerpoint/2010/main" val="2612187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829057-D6D0-410F-9491-B367C246D67B}"/>
              </a:ext>
            </a:extLst>
          </p:cNvPr>
          <p:cNvPicPr>
            <a:picLocks noChangeAspect="1"/>
          </p:cNvPicPr>
          <p:nvPr/>
        </p:nvPicPr>
        <p:blipFill>
          <a:blip r:embed="rId2"/>
          <a:stretch>
            <a:fillRect/>
          </a:stretch>
        </p:blipFill>
        <p:spPr>
          <a:xfrm>
            <a:off x="0" y="99613"/>
            <a:ext cx="12192000" cy="6658774"/>
          </a:xfrm>
          <a:prstGeom prst="rect">
            <a:avLst/>
          </a:prstGeom>
        </p:spPr>
      </p:pic>
    </p:spTree>
    <p:extLst>
      <p:ext uri="{BB962C8B-B14F-4D97-AF65-F5344CB8AC3E}">
        <p14:creationId xmlns:p14="http://schemas.microsoft.com/office/powerpoint/2010/main" val="759536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E2BAC39-E376-4618-AB4C-87E48E38E1E3}"/>
              </a:ext>
            </a:extLst>
          </p:cNvPr>
          <p:cNvGrpSpPr/>
          <p:nvPr/>
        </p:nvGrpSpPr>
        <p:grpSpPr>
          <a:xfrm>
            <a:off x="0" y="66048"/>
            <a:ext cx="12192000" cy="6884786"/>
            <a:chOff x="0" y="66048"/>
            <a:chExt cx="12192000" cy="6884786"/>
          </a:xfrm>
        </p:grpSpPr>
        <p:sp>
          <p:nvSpPr>
            <p:cNvPr id="3" name="TextBox 2">
              <a:extLst>
                <a:ext uri="{FF2B5EF4-FFF2-40B4-BE49-F238E27FC236}">
                  <a16:creationId xmlns:a16="http://schemas.microsoft.com/office/drawing/2014/main" id="{F69F95EB-D7F5-416B-A1D4-5A179109A09B}"/>
                </a:ext>
              </a:extLst>
            </p:cNvPr>
            <p:cNvSpPr txBox="1"/>
            <p:nvPr/>
          </p:nvSpPr>
          <p:spPr>
            <a:xfrm>
              <a:off x="299538" y="66048"/>
              <a:ext cx="11587837" cy="646331"/>
            </a:xfrm>
            <a:prstGeom prst="rect">
              <a:avLst/>
            </a:prstGeom>
            <a:noFill/>
          </p:spPr>
          <p:txBody>
            <a:bodyPr wrap="square" rtlCol="0">
              <a:spAutoFit/>
            </a:bodyPr>
            <a:lstStyle/>
            <a:p>
              <a:pPr algn="ctr"/>
              <a:r>
                <a:rPr lang="en-US" dirty="0"/>
                <a:t>Table to Support Quality Gate #1 Review As Part of Phase 2 Exit. Both completion criteria and quality criteria need to be met for Milestone Attainment. Phase 2 Should Be Nearing Completion. But Not All Deliverables Have Been Discussed</a:t>
              </a:r>
            </a:p>
          </p:txBody>
        </p:sp>
        <p:pic>
          <p:nvPicPr>
            <p:cNvPr id="4" name="Picture 3">
              <a:extLst>
                <a:ext uri="{FF2B5EF4-FFF2-40B4-BE49-F238E27FC236}">
                  <a16:creationId xmlns:a16="http://schemas.microsoft.com/office/drawing/2014/main" id="{349C0ED8-58AC-4F36-BF7A-BCB4A533DD21}"/>
                </a:ext>
              </a:extLst>
            </p:cNvPr>
            <p:cNvPicPr>
              <a:picLocks noChangeAspect="1"/>
            </p:cNvPicPr>
            <p:nvPr/>
          </p:nvPicPr>
          <p:blipFill>
            <a:blip r:embed="rId2"/>
            <a:stretch>
              <a:fillRect/>
            </a:stretch>
          </p:blipFill>
          <p:spPr>
            <a:xfrm>
              <a:off x="0" y="690838"/>
              <a:ext cx="12192000" cy="5777948"/>
            </a:xfrm>
            <a:prstGeom prst="rect">
              <a:avLst/>
            </a:prstGeom>
          </p:spPr>
        </p:pic>
        <p:pic>
          <p:nvPicPr>
            <p:cNvPr id="10" name="Picture 9">
              <a:extLst>
                <a:ext uri="{FF2B5EF4-FFF2-40B4-BE49-F238E27FC236}">
                  <a16:creationId xmlns:a16="http://schemas.microsoft.com/office/drawing/2014/main" id="{EE2E2381-25A6-4E45-9E44-248C5A4466FF}"/>
                </a:ext>
              </a:extLst>
            </p:cNvPr>
            <p:cNvPicPr>
              <a:picLocks noChangeAspect="1"/>
            </p:cNvPicPr>
            <p:nvPr/>
          </p:nvPicPr>
          <p:blipFill>
            <a:blip r:embed="rId3"/>
            <a:stretch>
              <a:fillRect/>
            </a:stretch>
          </p:blipFill>
          <p:spPr>
            <a:xfrm>
              <a:off x="39756" y="3646072"/>
              <a:ext cx="11847619" cy="3304762"/>
            </a:xfrm>
            <a:prstGeom prst="rect">
              <a:avLst/>
            </a:prstGeom>
          </p:spPr>
        </p:pic>
      </p:grpSp>
    </p:spTree>
    <p:extLst>
      <p:ext uri="{BB962C8B-B14F-4D97-AF65-F5344CB8AC3E}">
        <p14:creationId xmlns:p14="http://schemas.microsoft.com/office/powerpoint/2010/main" val="30418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FDDC6-9273-48A5-AA99-02783CB275E7}"/>
              </a:ext>
            </a:extLst>
          </p:cNvPr>
          <p:cNvPicPr>
            <a:picLocks noChangeAspect="1"/>
          </p:cNvPicPr>
          <p:nvPr/>
        </p:nvPicPr>
        <p:blipFill>
          <a:blip r:embed="rId2"/>
          <a:stretch>
            <a:fillRect/>
          </a:stretch>
        </p:blipFill>
        <p:spPr>
          <a:xfrm>
            <a:off x="1538857" y="750152"/>
            <a:ext cx="9114286" cy="5914286"/>
          </a:xfrm>
          <a:prstGeom prst="rect">
            <a:avLst/>
          </a:prstGeom>
        </p:spPr>
      </p:pic>
      <p:sp>
        <p:nvSpPr>
          <p:cNvPr id="4" name="TextBox 3">
            <a:extLst>
              <a:ext uri="{FF2B5EF4-FFF2-40B4-BE49-F238E27FC236}">
                <a16:creationId xmlns:a16="http://schemas.microsoft.com/office/drawing/2014/main" id="{893EAC3C-5FEF-4A4E-9F8D-94041B1A16B8}"/>
              </a:ext>
            </a:extLst>
          </p:cNvPr>
          <p:cNvSpPr txBox="1"/>
          <p:nvPr/>
        </p:nvSpPr>
        <p:spPr>
          <a:xfrm>
            <a:off x="2425148" y="103821"/>
            <a:ext cx="7182678" cy="646331"/>
          </a:xfrm>
          <a:prstGeom prst="rect">
            <a:avLst/>
          </a:prstGeom>
          <a:noFill/>
        </p:spPr>
        <p:txBody>
          <a:bodyPr wrap="square" rtlCol="0">
            <a:spAutoFit/>
          </a:bodyPr>
          <a:lstStyle/>
          <a:p>
            <a:pPr algn="ctr"/>
            <a:r>
              <a:rPr lang="en-US" dirty="0"/>
              <a:t>The Slip Chart Conveys Critical Status Information When Anchored in Quality and Completion Criteria </a:t>
            </a:r>
          </a:p>
        </p:txBody>
      </p:sp>
    </p:spTree>
    <p:extLst>
      <p:ext uri="{BB962C8B-B14F-4D97-AF65-F5344CB8AC3E}">
        <p14:creationId xmlns:p14="http://schemas.microsoft.com/office/powerpoint/2010/main" val="107430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7E357D-C76A-43F9-BBAC-AC7B2E78D195}"/>
              </a:ext>
            </a:extLst>
          </p:cNvPr>
          <p:cNvSpPr txBox="1"/>
          <p:nvPr/>
        </p:nvSpPr>
        <p:spPr>
          <a:xfrm>
            <a:off x="557048" y="1874728"/>
            <a:ext cx="10993821" cy="3108543"/>
          </a:xfrm>
          <a:prstGeom prst="rect">
            <a:avLst/>
          </a:prstGeom>
          <a:noFill/>
        </p:spPr>
        <p:txBody>
          <a:bodyPr wrap="square" rtlCol="0">
            <a:spAutoFit/>
          </a:bodyPr>
          <a:lstStyle/>
          <a:p>
            <a:r>
              <a:rPr lang="en-US" sz="2800" dirty="0"/>
              <a:t>By adopting the Agile Approach we can iterate the cycle multiple times to:</a:t>
            </a:r>
          </a:p>
          <a:p>
            <a:pPr marL="342900" indent="-342900">
              <a:buAutoNum type="alphaLcParenR"/>
            </a:pPr>
            <a:r>
              <a:rPr lang="en-US" sz="2800" dirty="0"/>
              <a:t>Provide immediate value</a:t>
            </a:r>
          </a:p>
          <a:p>
            <a:pPr marL="342900" indent="-342900">
              <a:buAutoNum type="alphaLcParenR"/>
            </a:pPr>
            <a:r>
              <a:rPr lang="en-US" sz="2800" dirty="0"/>
              <a:t>Obtain early feedback from the business, enabling adjustments</a:t>
            </a:r>
          </a:p>
          <a:p>
            <a:pPr marL="342900" indent="-342900">
              <a:buAutoNum type="alphaLcParenR"/>
            </a:pPr>
            <a:r>
              <a:rPr lang="en-US" sz="2800" dirty="0"/>
              <a:t>Provide progressively better and more impactful deliverables</a:t>
            </a:r>
          </a:p>
          <a:p>
            <a:pPr marL="342900" indent="-342900">
              <a:buAutoNum type="alphaLcParenR"/>
            </a:pPr>
            <a:r>
              <a:rPr lang="en-US" sz="2800" dirty="0"/>
              <a:t>Can terminate project when no longer justified to continue, </a:t>
            </a:r>
            <a:r>
              <a:rPr lang="en-US" sz="2800" u="sng" dirty="0"/>
              <a:t>or We Can Reset Expectations Using Change Control.</a:t>
            </a:r>
          </a:p>
          <a:p>
            <a:endParaRPr lang="en-US" sz="2800" dirty="0"/>
          </a:p>
        </p:txBody>
      </p:sp>
    </p:spTree>
    <p:extLst>
      <p:ext uri="{BB962C8B-B14F-4D97-AF65-F5344CB8AC3E}">
        <p14:creationId xmlns:p14="http://schemas.microsoft.com/office/powerpoint/2010/main" val="3522408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8965" y="243570"/>
            <a:ext cx="6997198" cy="6355533"/>
          </a:xfrm>
          <a:prstGeom prst="rect">
            <a:avLst/>
          </a:prstGeom>
        </p:spPr>
      </p:pic>
      <p:sp>
        <p:nvSpPr>
          <p:cNvPr id="5" name="Line Callout 1 4"/>
          <p:cNvSpPr/>
          <p:nvPr/>
        </p:nvSpPr>
        <p:spPr>
          <a:xfrm>
            <a:off x="9430439" y="572877"/>
            <a:ext cx="1410159" cy="723449"/>
          </a:xfrm>
          <a:prstGeom prst="borderCallout1">
            <a:avLst>
              <a:gd name="adj1" fmla="val 18750"/>
              <a:gd name="adj2" fmla="val -8333"/>
              <a:gd name="adj3" fmla="val 194922"/>
              <a:gd name="adj4" fmla="val -171947"/>
            </a:avLst>
          </a:pr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430439" y="572877"/>
            <a:ext cx="1729649" cy="646331"/>
          </a:xfrm>
          <a:prstGeom prst="rect">
            <a:avLst/>
          </a:prstGeom>
          <a:noFill/>
        </p:spPr>
        <p:txBody>
          <a:bodyPr wrap="square" rtlCol="0">
            <a:spAutoFit/>
          </a:bodyPr>
          <a:lstStyle/>
          <a:p>
            <a:r>
              <a:rPr lang="en-US" sz="1200" dirty="0"/>
              <a:t>Relates to what gets handed over to customer.</a:t>
            </a:r>
          </a:p>
        </p:txBody>
      </p:sp>
      <p:sp>
        <p:nvSpPr>
          <p:cNvPr id="7" name="TextBox 6"/>
          <p:cNvSpPr txBox="1"/>
          <p:nvPr/>
        </p:nvSpPr>
        <p:spPr>
          <a:xfrm>
            <a:off x="9249405" y="195749"/>
            <a:ext cx="2247441" cy="369332"/>
          </a:xfrm>
          <a:prstGeom prst="rect">
            <a:avLst/>
          </a:prstGeom>
          <a:noFill/>
        </p:spPr>
        <p:txBody>
          <a:bodyPr wrap="square" rtlCol="0">
            <a:spAutoFit/>
          </a:bodyPr>
          <a:lstStyle/>
          <a:p>
            <a:r>
              <a:rPr lang="en-US" dirty="0"/>
              <a:t>Product Analysis</a:t>
            </a:r>
          </a:p>
        </p:txBody>
      </p:sp>
      <p:sp>
        <p:nvSpPr>
          <p:cNvPr id="8" name="Line Callout 1 7"/>
          <p:cNvSpPr/>
          <p:nvPr/>
        </p:nvSpPr>
        <p:spPr>
          <a:xfrm rot="10800000">
            <a:off x="925418" y="701415"/>
            <a:ext cx="1266939" cy="594911"/>
          </a:xfrm>
          <a:prstGeom prst="borderCallout1">
            <a:avLst>
              <a:gd name="adj1" fmla="val 18750"/>
              <a:gd name="adj2" fmla="val -8333"/>
              <a:gd name="adj3" fmla="val -44907"/>
              <a:gd name="adj4" fmla="val -201811"/>
            </a:avLst>
          </a:pr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02535" y="675704"/>
            <a:ext cx="1189822" cy="646331"/>
          </a:xfrm>
          <a:prstGeom prst="rect">
            <a:avLst/>
          </a:prstGeom>
          <a:noFill/>
        </p:spPr>
        <p:txBody>
          <a:bodyPr wrap="square" rtlCol="0">
            <a:spAutoFit/>
          </a:bodyPr>
          <a:lstStyle/>
          <a:p>
            <a:r>
              <a:rPr lang="en-US" sz="1200" dirty="0"/>
              <a:t>A procedure for defining and controlling</a:t>
            </a:r>
          </a:p>
        </p:txBody>
      </p:sp>
      <p:sp>
        <p:nvSpPr>
          <p:cNvPr id="10" name="Line Callout 1 9"/>
          <p:cNvSpPr/>
          <p:nvPr/>
        </p:nvSpPr>
        <p:spPr>
          <a:xfrm rot="10800000">
            <a:off x="782197" y="1915098"/>
            <a:ext cx="1410159" cy="1665383"/>
          </a:xfrm>
          <a:prstGeom prst="borderCallout1">
            <a:avLst>
              <a:gd name="adj1" fmla="val 18750"/>
              <a:gd name="adj2" fmla="val -8333"/>
              <a:gd name="adj3" fmla="val 79623"/>
              <a:gd name="adj4" fmla="val -174291"/>
            </a:avLst>
          </a:pr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7280" y="1962959"/>
            <a:ext cx="1299991" cy="1569660"/>
          </a:xfrm>
          <a:prstGeom prst="rect">
            <a:avLst/>
          </a:prstGeom>
          <a:noFill/>
        </p:spPr>
        <p:txBody>
          <a:bodyPr wrap="square" rtlCol="0">
            <a:spAutoFit/>
          </a:bodyPr>
          <a:lstStyle/>
          <a:p>
            <a:r>
              <a:rPr lang="en-US" sz="1200" dirty="0"/>
              <a:t>Describes technical and non technical needs that must be satisfied to meet stakeholders’ project objectives.</a:t>
            </a:r>
          </a:p>
        </p:txBody>
      </p:sp>
    </p:spTree>
    <p:extLst>
      <p:ext uri="{BB962C8B-B14F-4D97-AF65-F5344CB8AC3E}">
        <p14:creationId xmlns:p14="http://schemas.microsoft.com/office/powerpoint/2010/main" val="17940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DAC0C-2977-43BF-8891-F1A3049F3E46}"/>
              </a:ext>
            </a:extLst>
          </p:cNvPr>
          <p:cNvPicPr>
            <a:picLocks noChangeAspect="1"/>
          </p:cNvPicPr>
          <p:nvPr/>
        </p:nvPicPr>
        <p:blipFill>
          <a:blip r:embed="rId2"/>
          <a:stretch>
            <a:fillRect/>
          </a:stretch>
        </p:blipFill>
        <p:spPr>
          <a:xfrm>
            <a:off x="942975" y="459533"/>
            <a:ext cx="10306050" cy="6286500"/>
          </a:xfrm>
          <a:prstGeom prst="rect">
            <a:avLst/>
          </a:prstGeom>
        </p:spPr>
      </p:pic>
      <p:sp>
        <p:nvSpPr>
          <p:cNvPr id="5" name="Freeform: Shape 4">
            <a:extLst>
              <a:ext uri="{FF2B5EF4-FFF2-40B4-BE49-F238E27FC236}">
                <a16:creationId xmlns:a16="http://schemas.microsoft.com/office/drawing/2014/main" id="{6661CDB7-8FAB-4123-8F4F-1465E9B17C52}"/>
              </a:ext>
            </a:extLst>
          </p:cNvPr>
          <p:cNvSpPr/>
          <p:nvPr/>
        </p:nvSpPr>
        <p:spPr>
          <a:xfrm>
            <a:off x="3988836" y="3429000"/>
            <a:ext cx="1689652" cy="812688"/>
          </a:xfrm>
          <a:custGeom>
            <a:avLst/>
            <a:gdLst>
              <a:gd name="connsiteX0" fmla="*/ 1302026 w 1689652"/>
              <a:gd name="connsiteY0" fmla="*/ 60448 h 812688"/>
              <a:gd name="connsiteX1" fmla="*/ 1252330 w 1689652"/>
              <a:gd name="connsiteY1" fmla="*/ 80327 h 812688"/>
              <a:gd name="connsiteX2" fmla="*/ 1212574 w 1689652"/>
              <a:gd name="connsiteY2" fmla="*/ 70388 h 812688"/>
              <a:gd name="connsiteX3" fmla="*/ 1152939 w 1689652"/>
              <a:gd name="connsiteY3" fmla="*/ 60448 h 812688"/>
              <a:gd name="connsiteX4" fmla="*/ 964096 w 1689652"/>
              <a:gd name="connsiteY4" fmla="*/ 70388 h 812688"/>
              <a:gd name="connsiteX5" fmla="*/ 914400 w 1689652"/>
              <a:gd name="connsiteY5" fmla="*/ 80327 h 812688"/>
              <a:gd name="connsiteX6" fmla="*/ 854765 w 1689652"/>
              <a:gd name="connsiteY6" fmla="*/ 100205 h 812688"/>
              <a:gd name="connsiteX7" fmla="*/ 824948 w 1689652"/>
              <a:gd name="connsiteY7" fmla="*/ 120083 h 812688"/>
              <a:gd name="connsiteX8" fmla="*/ 795130 w 1689652"/>
              <a:gd name="connsiteY8" fmla="*/ 130022 h 812688"/>
              <a:gd name="connsiteX9" fmla="*/ 775252 w 1689652"/>
              <a:gd name="connsiteY9" fmla="*/ 149901 h 812688"/>
              <a:gd name="connsiteX10" fmla="*/ 735496 w 1689652"/>
              <a:gd name="connsiteY10" fmla="*/ 169779 h 812688"/>
              <a:gd name="connsiteX11" fmla="*/ 705678 w 1689652"/>
              <a:gd name="connsiteY11" fmla="*/ 189657 h 812688"/>
              <a:gd name="connsiteX12" fmla="*/ 606287 w 1689652"/>
              <a:gd name="connsiteY12" fmla="*/ 219475 h 812688"/>
              <a:gd name="connsiteX13" fmla="*/ 566530 w 1689652"/>
              <a:gd name="connsiteY13" fmla="*/ 239353 h 812688"/>
              <a:gd name="connsiteX14" fmla="*/ 536713 w 1689652"/>
              <a:gd name="connsiteY14" fmla="*/ 259231 h 812688"/>
              <a:gd name="connsiteX15" fmla="*/ 477078 w 1689652"/>
              <a:gd name="connsiteY15" fmla="*/ 269170 h 812688"/>
              <a:gd name="connsiteX16" fmla="*/ 417443 w 1689652"/>
              <a:gd name="connsiteY16" fmla="*/ 308927 h 812688"/>
              <a:gd name="connsiteX17" fmla="*/ 377687 w 1689652"/>
              <a:gd name="connsiteY17" fmla="*/ 318866 h 812688"/>
              <a:gd name="connsiteX18" fmla="*/ 318052 w 1689652"/>
              <a:gd name="connsiteY18" fmla="*/ 338744 h 812688"/>
              <a:gd name="connsiteX19" fmla="*/ 278296 w 1689652"/>
              <a:gd name="connsiteY19" fmla="*/ 348683 h 812688"/>
              <a:gd name="connsiteX20" fmla="*/ 168965 w 1689652"/>
              <a:gd name="connsiteY20" fmla="*/ 378501 h 812688"/>
              <a:gd name="connsiteX21" fmla="*/ 109330 w 1689652"/>
              <a:gd name="connsiteY21" fmla="*/ 398379 h 812688"/>
              <a:gd name="connsiteX22" fmla="*/ 29817 w 1689652"/>
              <a:gd name="connsiteY22" fmla="*/ 467953 h 812688"/>
              <a:gd name="connsiteX23" fmla="*/ 9939 w 1689652"/>
              <a:gd name="connsiteY23" fmla="*/ 527588 h 812688"/>
              <a:gd name="connsiteX24" fmla="*/ 0 w 1689652"/>
              <a:gd name="connsiteY24" fmla="*/ 557405 h 812688"/>
              <a:gd name="connsiteX25" fmla="*/ 9939 w 1689652"/>
              <a:gd name="connsiteY25" fmla="*/ 646857 h 812688"/>
              <a:gd name="connsiteX26" fmla="*/ 89452 w 1689652"/>
              <a:gd name="connsiteY26" fmla="*/ 716431 h 812688"/>
              <a:gd name="connsiteX27" fmla="*/ 149087 w 1689652"/>
              <a:gd name="connsiteY27" fmla="*/ 746248 h 812688"/>
              <a:gd name="connsiteX28" fmla="*/ 168965 w 1689652"/>
              <a:gd name="connsiteY28" fmla="*/ 766127 h 812688"/>
              <a:gd name="connsiteX29" fmla="*/ 288235 w 1689652"/>
              <a:gd name="connsiteY29" fmla="*/ 786005 h 812688"/>
              <a:gd name="connsiteX30" fmla="*/ 318052 w 1689652"/>
              <a:gd name="connsiteY30" fmla="*/ 795944 h 812688"/>
              <a:gd name="connsiteX31" fmla="*/ 745435 w 1689652"/>
              <a:gd name="connsiteY31" fmla="*/ 795944 h 812688"/>
              <a:gd name="connsiteX32" fmla="*/ 894522 w 1689652"/>
              <a:gd name="connsiteY32" fmla="*/ 786005 h 812688"/>
              <a:gd name="connsiteX33" fmla="*/ 1033670 w 1689652"/>
              <a:gd name="connsiteY33" fmla="*/ 766127 h 812688"/>
              <a:gd name="connsiteX34" fmla="*/ 1083365 w 1689652"/>
              <a:gd name="connsiteY34" fmla="*/ 756188 h 812688"/>
              <a:gd name="connsiteX35" fmla="*/ 1143000 w 1689652"/>
              <a:gd name="connsiteY35" fmla="*/ 736309 h 812688"/>
              <a:gd name="connsiteX36" fmla="*/ 1182757 w 1689652"/>
              <a:gd name="connsiteY36" fmla="*/ 726370 h 812688"/>
              <a:gd name="connsiteX37" fmla="*/ 1272209 w 1689652"/>
              <a:gd name="connsiteY37" fmla="*/ 666735 h 812688"/>
              <a:gd name="connsiteX38" fmla="*/ 1302026 w 1689652"/>
              <a:gd name="connsiteY38" fmla="*/ 646857 h 812688"/>
              <a:gd name="connsiteX39" fmla="*/ 1331843 w 1689652"/>
              <a:gd name="connsiteY39" fmla="*/ 636918 h 812688"/>
              <a:gd name="connsiteX40" fmla="*/ 1381539 w 1689652"/>
              <a:gd name="connsiteY40" fmla="*/ 587222 h 812688"/>
              <a:gd name="connsiteX41" fmla="*/ 1411357 w 1689652"/>
              <a:gd name="connsiteY41" fmla="*/ 567344 h 812688"/>
              <a:gd name="connsiteX42" fmla="*/ 1461052 w 1689652"/>
              <a:gd name="connsiteY42" fmla="*/ 517648 h 812688"/>
              <a:gd name="connsiteX43" fmla="*/ 1520687 w 1689652"/>
              <a:gd name="connsiteY43" fmla="*/ 477892 h 812688"/>
              <a:gd name="connsiteX44" fmla="*/ 1560443 w 1689652"/>
              <a:gd name="connsiteY44" fmla="*/ 418257 h 812688"/>
              <a:gd name="connsiteX45" fmla="*/ 1580322 w 1689652"/>
              <a:gd name="connsiteY45" fmla="*/ 398379 h 812688"/>
              <a:gd name="connsiteX46" fmla="*/ 1620078 w 1689652"/>
              <a:gd name="connsiteY46" fmla="*/ 348683 h 812688"/>
              <a:gd name="connsiteX47" fmla="*/ 1630017 w 1689652"/>
              <a:gd name="connsiteY47" fmla="*/ 318866 h 812688"/>
              <a:gd name="connsiteX48" fmla="*/ 1649896 w 1689652"/>
              <a:gd name="connsiteY48" fmla="*/ 298988 h 812688"/>
              <a:gd name="connsiteX49" fmla="*/ 1659835 w 1689652"/>
              <a:gd name="connsiteY49" fmla="*/ 259231 h 812688"/>
              <a:gd name="connsiteX50" fmla="*/ 1679713 w 1689652"/>
              <a:gd name="connsiteY50" fmla="*/ 199596 h 812688"/>
              <a:gd name="connsiteX51" fmla="*/ 1689652 w 1689652"/>
              <a:gd name="connsiteY51" fmla="*/ 169779 h 812688"/>
              <a:gd name="connsiteX52" fmla="*/ 1679713 w 1689652"/>
              <a:gd name="connsiteY52" fmla="*/ 80327 h 812688"/>
              <a:gd name="connsiteX53" fmla="*/ 1659835 w 1689652"/>
              <a:gd name="connsiteY53" fmla="*/ 60448 h 812688"/>
              <a:gd name="connsiteX54" fmla="*/ 1620078 w 1689652"/>
              <a:gd name="connsiteY54" fmla="*/ 20692 h 812688"/>
              <a:gd name="connsiteX55" fmla="*/ 1590261 w 1689652"/>
              <a:gd name="connsiteY55" fmla="*/ 814 h 812688"/>
              <a:gd name="connsiteX56" fmla="*/ 1480930 w 1689652"/>
              <a:gd name="connsiteY56" fmla="*/ 20692 h 812688"/>
              <a:gd name="connsiteX57" fmla="*/ 1451113 w 1689652"/>
              <a:gd name="connsiteY57" fmla="*/ 40570 h 812688"/>
              <a:gd name="connsiteX58" fmla="*/ 1351722 w 1689652"/>
              <a:gd name="connsiteY58" fmla="*/ 70388 h 812688"/>
              <a:gd name="connsiteX59" fmla="*/ 1232452 w 1689652"/>
              <a:gd name="connsiteY59" fmla="*/ 90266 h 81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9652" h="812688">
                <a:moveTo>
                  <a:pt x="1302026" y="60448"/>
                </a:moveTo>
                <a:cubicBezTo>
                  <a:pt x="1285461" y="67074"/>
                  <a:pt x="1270062" y="78357"/>
                  <a:pt x="1252330" y="80327"/>
                </a:cubicBezTo>
                <a:cubicBezTo>
                  <a:pt x="1238754" y="81836"/>
                  <a:pt x="1225969" y="73067"/>
                  <a:pt x="1212574" y="70388"/>
                </a:cubicBezTo>
                <a:cubicBezTo>
                  <a:pt x="1192813" y="66436"/>
                  <a:pt x="1172817" y="63761"/>
                  <a:pt x="1152939" y="60448"/>
                </a:cubicBezTo>
                <a:cubicBezTo>
                  <a:pt x="1089991" y="63761"/>
                  <a:pt x="1026913" y="65153"/>
                  <a:pt x="964096" y="70388"/>
                </a:cubicBezTo>
                <a:cubicBezTo>
                  <a:pt x="947261" y="71791"/>
                  <a:pt x="930698" y="75882"/>
                  <a:pt x="914400" y="80327"/>
                </a:cubicBezTo>
                <a:cubicBezTo>
                  <a:pt x="894185" y="85840"/>
                  <a:pt x="854765" y="100205"/>
                  <a:pt x="854765" y="100205"/>
                </a:cubicBezTo>
                <a:cubicBezTo>
                  <a:pt x="844826" y="106831"/>
                  <a:pt x="835632" y="114741"/>
                  <a:pt x="824948" y="120083"/>
                </a:cubicBezTo>
                <a:cubicBezTo>
                  <a:pt x="815577" y="124768"/>
                  <a:pt x="804114" y="124632"/>
                  <a:pt x="795130" y="130022"/>
                </a:cubicBezTo>
                <a:cubicBezTo>
                  <a:pt x="787095" y="134843"/>
                  <a:pt x="783049" y="144703"/>
                  <a:pt x="775252" y="149901"/>
                </a:cubicBezTo>
                <a:cubicBezTo>
                  <a:pt x="762924" y="158120"/>
                  <a:pt x="748360" y="162428"/>
                  <a:pt x="735496" y="169779"/>
                </a:cubicBezTo>
                <a:cubicBezTo>
                  <a:pt x="725124" y="175706"/>
                  <a:pt x="716594" y="184806"/>
                  <a:pt x="705678" y="189657"/>
                </a:cubicBezTo>
                <a:cubicBezTo>
                  <a:pt x="583343" y="244027"/>
                  <a:pt x="698798" y="184783"/>
                  <a:pt x="606287" y="219475"/>
                </a:cubicBezTo>
                <a:cubicBezTo>
                  <a:pt x="592414" y="224678"/>
                  <a:pt x="579394" y="232002"/>
                  <a:pt x="566530" y="239353"/>
                </a:cubicBezTo>
                <a:cubicBezTo>
                  <a:pt x="556159" y="245279"/>
                  <a:pt x="548045" y="255454"/>
                  <a:pt x="536713" y="259231"/>
                </a:cubicBezTo>
                <a:cubicBezTo>
                  <a:pt x="517595" y="265604"/>
                  <a:pt x="496956" y="265857"/>
                  <a:pt x="477078" y="269170"/>
                </a:cubicBezTo>
                <a:cubicBezTo>
                  <a:pt x="457200" y="282422"/>
                  <a:pt x="440621" y="303133"/>
                  <a:pt x="417443" y="308927"/>
                </a:cubicBezTo>
                <a:cubicBezTo>
                  <a:pt x="404191" y="312240"/>
                  <a:pt x="390771" y="314941"/>
                  <a:pt x="377687" y="318866"/>
                </a:cubicBezTo>
                <a:cubicBezTo>
                  <a:pt x="357617" y="324887"/>
                  <a:pt x="338380" y="333662"/>
                  <a:pt x="318052" y="338744"/>
                </a:cubicBezTo>
                <a:lnTo>
                  <a:pt x="278296" y="348683"/>
                </a:lnTo>
                <a:cubicBezTo>
                  <a:pt x="218189" y="388755"/>
                  <a:pt x="278363" y="355059"/>
                  <a:pt x="168965" y="378501"/>
                </a:cubicBezTo>
                <a:cubicBezTo>
                  <a:pt x="148477" y="382891"/>
                  <a:pt x="109330" y="398379"/>
                  <a:pt x="109330" y="398379"/>
                </a:cubicBezTo>
                <a:cubicBezTo>
                  <a:pt x="39757" y="444761"/>
                  <a:pt x="62948" y="418257"/>
                  <a:pt x="29817" y="467953"/>
                </a:cubicBezTo>
                <a:lnTo>
                  <a:pt x="9939" y="527588"/>
                </a:lnTo>
                <a:lnTo>
                  <a:pt x="0" y="557405"/>
                </a:lnTo>
                <a:cubicBezTo>
                  <a:pt x="3313" y="587222"/>
                  <a:pt x="2663" y="617752"/>
                  <a:pt x="9939" y="646857"/>
                </a:cubicBezTo>
                <a:cubicBezTo>
                  <a:pt x="18222" y="679989"/>
                  <a:pt x="69571" y="703177"/>
                  <a:pt x="89452" y="716431"/>
                </a:cubicBezTo>
                <a:cubicBezTo>
                  <a:pt x="127986" y="742120"/>
                  <a:pt x="107938" y="732532"/>
                  <a:pt x="149087" y="746248"/>
                </a:cubicBezTo>
                <a:cubicBezTo>
                  <a:pt x="155713" y="752874"/>
                  <a:pt x="160584" y="761936"/>
                  <a:pt x="168965" y="766127"/>
                </a:cubicBezTo>
                <a:cubicBezTo>
                  <a:pt x="190854" y="777071"/>
                  <a:pt x="280776" y="785073"/>
                  <a:pt x="288235" y="786005"/>
                </a:cubicBezTo>
                <a:cubicBezTo>
                  <a:pt x="298174" y="789318"/>
                  <a:pt x="307888" y="793403"/>
                  <a:pt x="318052" y="795944"/>
                </a:cubicBezTo>
                <a:cubicBezTo>
                  <a:pt x="459902" y="831406"/>
                  <a:pt x="584499" y="800179"/>
                  <a:pt x="745435" y="795944"/>
                </a:cubicBezTo>
                <a:cubicBezTo>
                  <a:pt x="795131" y="792631"/>
                  <a:pt x="844903" y="790320"/>
                  <a:pt x="894522" y="786005"/>
                </a:cubicBezTo>
                <a:cubicBezTo>
                  <a:pt x="935921" y="782405"/>
                  <a:pt x="991531" y="773788"/>
                  <a:pt x="1033670" y="766127"/>
                </a:cubicBezTo>
                <a:cubicBezTo>
                  <a:pt x="1050291" y="763105"/>
                  <a:pt x="1067067" y="760633"/>
                  <a:pt x="1083365" y="756188"/>
                </a:cubicBezTo>
                <a:cubicBezTo>
                  <a:pt x="1103580" y="750675"/>
                  <a:pt x="1122672" y="741391"/>
                  <a:pt x="1143000" y="736309"/>
                </a:cubicBezTo>
                <a:lnTo>
                  <a:pt x="1182757" y="726370"/>
                </a:lnTo>
                <a:lnTo>
                  <a:pt x="1272209" y="666735"/>
                </a:lnTo>
                <a:cubicBezTo>
                  <a:pt x="1282148" y="660109"/>
                  <a:pt x="1290694" y="650634"/>
                  <a:pt x="1302026" y="646857"/>
                </a:cubicBezTo>
                <a:lnTo>
                  <a:pt x="1331843" y="636918"/>
                </a:lnTo>
                <a:cubicBezTo>
                  <a:pt x="1348408" y="620353"/>
                  <a:pt x="1362046" y="600217"/>
                  <a:pt x="1381539" y="587222"/>
                </a:cubicBezTo>
                <a:cubicBezTo>
                  <a:pt x="1391478" y="580596"/>
                  <a:pt x="1402367" y="575210"/>
                  <a:pt x="1411357" y="567344"/>
                </a:cubicBezTo>
                <a:cubicBezTo>
                  <a:pt x="1428987" y="551917"/>
                  <a:pt x="1441560" y="530643"/>
                  <a:pt x="1461052" y="517648"/>
                </a:cubicBezTo>
                <a:lnTo>
                  <a:pt x="1520687" y="477892"/>
                </a:lnTo>
                <a:cubicBezTo>
                  <a:pt x="1533939" y="458014"/>
                  <a:pt x="1543549" y="435150"/>
                  <a:pt x="1560443" y="418257"/>
                </a:cubicBezTo>
                <a:cubicBezTo>
                  <a:pt x="1567069" y="411631"/>
                  <a:pt x="1574468" y="405696"/>
                  <a:pt x="1580322" y="398379"/>
                </a:cubicBezTo>
                <a:cubicBezTo>
                  <a:pt x="1630485" y="335676"/>
                  <a:pt x="1572073" y="396690"/>
                  <a:pt x="1620078" y="348683"/>
                </a:cubicBezTo>
                <a:cubicBezTo>
                  <a:pt x="1623391" y="338744"/>
                  <a:pt x="1624627" y="327850"/>
                  <a:pt x="1630017" y="318866"/>
                </a:cubicBezTo>
                <a:cubicBezTo>
                  <a:pt x="1634838" y="310831"/>
                  <a:pt x="1645705" y="307369"/>
                  <a:pt x="1649896" y="298988"/>
                </a:cubicBezTo>
                <a:cubicBezTo>
                  <a:pt x="1656005" y="286770"/>
                  <a:pt x="1655910" y="272315"/>
                  <a:pt x="1659835" y="259231"/>
                </a:cubicBezTo>
                <a:cubicBezTo>
                  <a:pt x="1665856" y="239161"/>
                  <a:pt x="1673087" y="219474"/>
                  <a:pt x="1679713" y="199596"/>
                </a:cubicBezTo>
                <a:lnTo>
                  <a:pt x="1689652" y="169779"/>
                </a:lnTo>
                <a:cubicBezTo>
                  <a:pt x="1686339" y="139962"/>
                  <a:pt x="1687607" y="109271"/>
                  <a:pt x="1679713" y="80327"/>
                </a:cubicBezTo>
                <a:cubicBezTo>
                  <a:pt x="1677247" y="71286"/>
                  <a:pt x="1664656" y="68483"/>
                  <a:pt x="1659835" y="60448"/>
                </a:cubicBezTo>
                <a:cubicBezTo>
                  <a:pt x="1633332" y="16275"/>
                  <a:pt x="1673087" y="38361"/>
                  <a:pt x="1620078" y="20692"/>
                </a:cubicBezTo>
                <a:cubicBezTo>
                  <a:pt x="1610139" y="14066"/>
                  <a:pt x="1602157" y="1895"/>
                  <a:pt x="1590261" y="814"/>
                </a:cubicBezTo>
                <a:cubicBezTo>
                  <a:pt x="1546110" y="-3200"/>
                  <a:pt x="1518140" y="8289"/>
                  <a:pt x="1480930" y="20692"/>
                </a:cubicBezTo>
                <a:cubicBezTo>
                  <a:pt x="1470991" y="27318"/>
                  <a:pt x="1462029" y="35719"/>
                  <a:pt x="1451113" y="40570"/>
                </a:cubicBezTo>
                <a:cubicBezTo>
                  <a:pt x="1402471" y="62188"/>
                  <a:pt x="1396191" y="57047"/>
                  <a:pt x="1351722" y="70388"/>
                </a:cubicBezTo>
                <a:cubicBezTo>
                  <a:pt x="1264511" y="96552"/>
                  <a:pt x="1321311" y="90266"/>
                  <a:pt x="1232452" y="9026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0177C2-CB63-416C-833E-4858963C824A}"/>
              </a:ext>
            </a:extLst>
          </p:cNvPr>
          <p:cNvSpPr txBox="1"/>
          <p:nvPr/>
        </p:nvSpPr>
        <p:spPr>
          <a:xfrm>
            <a:off x="2069097" y="0"/>
            <a:ext cx="8597348" cy="646331"/>
          </a:xfrm>
          <a:prstGeom prst="rect">
            <a:avLst/>
          </a:prstGeom>
          <a:noFill/>
        </p:spPr>
        <p:txBody>
          <a:bodyPr wrap="square" rtlCol="0">
            <a:spAutoFit/>
          </a:bodyPr>
          <a:lstStyle/>
          <a:p>
            <a:pPr algn="ctr"/>
            <a:r>
              <a:rPr lang="en-US" dirty="0"/>
              <a:t>Wisconsin Has 72 Counties. What If a Correlation of 0.30 Between Two Variables at .05 Level of Significance?</a:t>
            </a:r>
          </a:p>
        </p:txBody>
      </p:sp>
    </p:spTree>
    <p:extLst>
      <p:ext uri="{BB962C8B-B14F-4D97-AF65-F5344CB8AC3E}">
        <p14:creationId xmlns:p14="http://schemas.microsoft.com/office/powerpoint/2010/main" val="24003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14C52-756A-4814-B206-BBC891DB64C8}"/>
              </a:ext>
            </a:extLst>
          </p:cNvPr>
          <p:cNvPicPr>
            <a:picLocks noChangeAspect="1"/>
          </p:cNvPicPr>
          <p:nvPr/>
        </p:nvPicPr>
        <p:blipFill>
          <a:blip r:embed="rId2"/>
          <a:stretch>
            <a:fillRect/>
          </a:stretch>
        </p:blipFill>
        <p:spPr>
          <a:xfrm>
            <a:off x="1352139" y="1043733"/>
            <a:ext cx="9487722" cy="4770533"/>
          </a:xfrm>
          <a:prstGeom prst="rect">
            <a:avLst/>
          </a:prstGeom>
        </p:spPr>
      </p:pic>
      <p:sp>
        <p:nvSpPr>
          <p:cNvPr id="2" name="TextBox 1">
            <a:extLst>
              <a:ext uri="{FF2B5EF4-FFF2-40B4-BE49-F238E27FC236}">
                <a16:creationId xmlns:a16="http://schemas.microsoft.com/office/drawing/2014/main" id="{8F6A922C-5376-45B6-B415-C03E97BE7707}"/>
              </a:ext>
            </a:extLst>
          </p:cNvPr>
          <p:cNvSpPr txBox="1"/>
          <p:nvPr/>
        </p:nvSpPr>
        <p:spPr>
          <a:xfrm>
            <a:off x="3384331" y="106532"/>
            <a:ext cx="6665191" cy="646331"/>
          </a:xfrm>
          <a:prstGeom prst="rect">
            <a:avLst/>
          </a:prstGeom>
          <a:noFill/>
        </p:spPr>
        <p:txBody>
          <a:bodyPr wrap="square" rtlCol="0">
            <a:spAutoFit/>
          </a:bodyPr>
          <a:lstStyle/>
          <a:p>
            <a:pPr algn="ctr"/>
            <a:r>
              <a:rPr lang="en-US" dirty="0"/>
              <a:t>Requirements Have Been Identified But Is the Scope Achievable Given the Time Allowed? How Can Prioritization Help?</a:t>
            </a:r>
          </a:p>
        </p:txBody>
      </p:sp>
      <p:sp>
        <p:nvSpPr>
          <p:cNvPr id="6" name="TextBox 5">
            <a:extLst>
              <a:ext uri="{FF2B5EF4-FFF2-40B4-BE49-F238E27FC236}">
                <a16:creationId xmlns:a16="http://schemas.microsoft.com/office/drawing/2014/main" id="{38B27E5D-D59F-4732-BC0F-5B18BD9E358B}"/>
              </a:ext>
            </a:extLst>
          </p:cNvPr>
          <p:cNvSpPr txBox="1"/>
          <p:nvPr/>
        </p:nvSpPr>
        <p:spPr>
          <a:xfrm>
            <a:off x="451282" y="328188"/>
            <a:ext cx="3480046" cy="369332"/>
          </a:xfrm>
          <a:prstGeom prst="rect">
            <a:avLst/>
          </a:prstGeom>
          <a:noFill/>
        </p:spPr>
        <p:txBody>
          <a:bodyPr wrap="square" rtlCol="0">
            <a:spAutoFit/>
          </a:bodyPr>
          <a:lstStyle/>
          <a:p>
            <a:r>
              <a:rPr lang="en-US" dirty="0"/>
              <a:t>Scope Items</a:t>
            </a:r>
          </a:p>
        </p:txBody>
      </p:sp>
      <p:cxnSp>
        <p:nvCxnSpPr>
          <p:cNvPr id="7" name="Straight Arrow Connector 6">
            <a:extLst>
              <a:ext uri="{FF2B5EF4-FFF2-40B4-BE49-F238E27FC236}">
                <a16:creationId xmlns:a16="http://schemas.microsoft.com/office/drawing/2014/main" id="{64C3E849-826C-4D42-B2BB-A8E3C32F37E7}"/>
              </a:ext>
            </a:extLst>
          </p:cNvPr>
          <p:cNvCxnSpPr>
            <a:cxnSpLocks/>
          </p:cNvCxnSpPr>
          <p:nvPr/>
        </p:nvCxnSpPr>
        <p:spPr>
          <a:xfrm>
            <a:off x="1358283" y="697520"/>
            <a:ext cx="1296140" cy="2731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3E0E1-07C4-4938-B68F-4FE3C57B478E}"/>
              </a:ext>
            </a:extLst>
          </p:cNvPr>
          <p:cNvCxnSpPr>
            <a:cxnSpLocks/>
          </p:cNvCxnSpPr>
          <p:nvPr/>
        </p:nvCxnSpPr>
        <p:spPr>
          <a:xfrm>
            <a:off x="1615737" y="697520"/>
            <a:ext cx="2376995" cy="3554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7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72021" y="394351"/>
            <a:ext cx="5542857" cy="1552381"/>
          </a:xfrm>
          <a:prstGeom prst="rect">
            <a:avLst/>
          </a:prstGeom>
        </p:spPr>
      </p:pic>
      <p:pic>
        <p:nvPicPr>
          <p:cNvPr id="3" name="Picture 2"/>
          <p:cNvPicPr>
            <a:picLocks noChangeAspect="1"/>
          </p:cNvPicPr>
          <p:nvPr/>
        </p:nvPicPr>
        <p:blipFill>
          <a:blip r:embed="rId3"/>
          <a:stretch>
            <a:fillRect/>
          </a:stretch>
        </p:blipFill>
        <p:spPr>
          <a:xfrm>
            <a:off x="4175042" y="1946732"/>
            <a:ext cx="7257143" cy="4638095"/>
          </a:xfrm>
          <a:prstGeom prst="rect">
            <a:avLst/>
          </a:prstGeom>
        </p:spPr>
      </p:pic>
      <p:sp>
        <p:nvSpPr>
          <p:cNvPr id="4" name="TextBox 3"/>
          <p:cNvSpPr txBox="1"/>
          <p:nvPr/>
        </p:nvSpPr>
        <p:spPr>
          <a:xfrm>
            <a:off x="319489" y="978245"/>
            <a:ext cx="3404212" cy="707886"/>
          </a:xfrm>
          <a:prstGeom prst="rect">
            <a:avLst/>
          </a:prstGeom>
          <a:noFill/>
        </p:spPr>
        <p:txBody>
          <a:bodyPr wrap="square" rtlCol="0">
            <a:spAutoFit/>
          </a:bodyPr>
          <a:lstStyle/>
          <a:p>
            <a:r>
              <a:rPr lang="en-US" sz="4000" dirty="0"/>
              <a:t>Requirements</a:t>
            </a:r>
          </a:p>
        </p:txBody>
      </p:sp>
      <p:sp>
        <p:nvSpPr>
          <p:cNvPr id="5" name="TextBox 4">
            <a:extLst>
              <a:ext uri="{FF2B5EF4-FFF2-40B4-BE49-F238E27FC236}">
                <a16:creationId xmlns:a16="http://schemas.microsoft.com/office/drawing/2014/main" id="{1BD159D6-F394-4CDD-A9C8-F39EAD6E61B3}"/>
              </a:ext>
            </a:extLst>
          </p:cNvPr>
          <p:cNvSpPr txBox="1"/>
          <p:nvPr/>
        </p:nvSpPr>
        <p:spPr>
          <a:xfrm>
            <a:off x="539827" y="3429000"/>
            <a:ext cx="2908453" cy="369332"/>
          </a:xfrm>
          <a:prstGeom prst="rect">
            <a:avLst/>
          </a:prstGeom>
          <a:noFill/>
        </p:spPr>
        <p:txBody>
          <a:bodyPr wrap="square" rtlCol="0">
            <a:spAutoFit/>
          </a:bodyPr>
          <a:lstStyle/>
          <a:p>
            <a:r>
              <a:rPr lang="en-US" dirty="0"/>
              <a:t>Our Emphasis</a:t>
            </a:r>
          </a:p>
        </p:txBody>
      </p:sp>
      <p:sp>
        <p:nvSpPr>
          <p:cNvPr id="6" name="Arrow: Right 5">
            <a:extLst>
              <a:ext uri="{FF2B5EF4-FFF2-40B4-BE49-F238E27FC236}">
                <a16:creationId xmlns:a16="http://schemas.microsoft.com/office/drawing/2014/main" id="{95BD8291-652C-47F5-93DD-3ECCC9676523}"/>
              </a:ext>
            </a:extLst>
          </p:cNvPr>
          <p:cNvSpPr/>
          <p:nvPr/>
        </p:nvSpPr>
        <p:spPr>
          <a:xfrm>
            <a:off x="2775899" y="3349261"/>
            <a:ext cx="1399143" cy="26440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D6DF19-F626-4059-9A72-6F440117F6AE}"/>
              </a:ext>
            </a:extLst>
          </p:cNvPr>
          <p:cNvSpPr txBox="1"/>
          <p:nvPr/>
        </p:nvSpPr>
        <p:spPr>
          <a:xfrm>
            <a:off x="483749" y="5356535"/>
            <a:ext cx="2908453" cy="923330"/>
          </a:xfrm>
          <a:prstGeom prst="rect">
            <a:avLst/>
          </a:prstGeom>
          <a:noFill/>
        </p:spPr>
        <p:txBody>
          <a:bodyPr wrap="square" rtlCol="0">
            <a:spAutoFit/>
          </a:bodyPr>
          <a:lstStyle/>
          <a:p>
            <a:r>
              <a:rPr lang="en-US" dirty="0"/>
              <a:t>Added Training and Documentation</a:t>
            </a:r>
          </a:p>
          <a:p>
            <a:endParaRPr lang="en-US" dirty="0"/>
          </a:p>
        </p:txBody>
      </p:sp>
      <p:sp>
        <p:nvSpPr>
          <p:cNvPr id="8" name="Arrow: Right 7">
            <a:extLst>
              <a:ext uri="{FF2B5EF4-FFF2-40B4-BE49-F238E27FC236}">
                <a16:creationId xmlns:a16="http://schemas.microsoft.com/office/drawing/2014/main" id="{A31B99D9-1E3A-4022-B0AC-93FFF3E47522}"/>
              </a:ext>
            </a:extLst>
          </p:cNvPr>
          <p:cNvSpPr/>
          <p:nvPr/>
        </p:nvSpPr>
        <p:spPr>
          <a:xfrm>
            <a:off x="2582070" y="5408998"/>
            <a:ext cx="1399143" cy="26440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38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F1121D-3589-43CE-8C04-30043AAEBE2F}"/>
              </a:ext>
            </a:extLst>
          </p:cNvPr>
          <p:cNvSpPr txBox="1"/>
          <p:nvPr/>
        </p:nvSpPr>
        <p:spPr>
          <a:xfrm>
            <a:off x="2456761" y="297455"/>
            <a:ext cx="6268598" cy="369332"/>
          </a:xfrm>
          <a:prstGeom prst="rect">
            <a:avLst/>
          </a:prstGeom>
          <a:noFill/>
        </p:spPr>
        <p:txBody>
          <a:bodyPr wrap="square" rtlCol="0">
            <a:spAutoFit/>
          </a:bodyPr>
          <a:lstStyle/>
          <a:p>
            <a:pPr algn="ctr"/>
            <a:r>
              <a:rPr lang="en-US" dirty="0"/>
              <a:t>PRIMMS</a:t>
            </a:r>
          </a:p>
        </p:txBody>
      </p:sp>
      <p:pic>
        <p:nvPicPr>
          <p:cNvPr id="3" name="Picture 2">
            <a:extLst>
              <a:ext uri="{FF2B5EF4-FFF2-40B4-BE49-F238E27FC236}">
                <a16:creationId xmlns:a16="http://schemas.microsoft.com/office/drawing/2014/main" id="{CA3954AF-25AF-4267-B312-4A281F59290B}"/>
              </a:ext>
            </a:extLst>
          </p:cNvPr>
          <p:cNvPicPr>
            <a:picLocks noChangeAspect="1"/>
          </p:cNvPicPr>
          <p:nvPr/>
        </p:nvPicPr>
        <p:blipFill>
          <a:blip r:embed="rId2"/>
          <a:stretch>
            <a:fillRect/>
          </a:stretch>
        </p:blipFill>
        <p:spPr>
          <a:xfrm>
            <a:off x="1555843" y="910417"/>
            <a:ext cx="9712657" cy="6070411"/>
          </a:xfrm>
          <a:prstGeom prst="rect">
            <a:avLst/>
          </a:prstGeom>
        </p:spPr>
      </p:pic>
      <p:cxnSp>
        <p:nvCxnSpPr>
          <p:cNvPr id="5" name="Straight Arrow Connector 4">
            <a:extLst>
              <a:ext uri="{FF2B5EF4-FFF2-40B4-BE49-F238E27FC236}">
                <a16:creationId xmlns:a16="http://schemas.microsoft.com/office/drawing/2014/main" id="{7C89E442-4828-4B7F-BC86-E99FA84F7678}"/>
              </a:ext>
            </a:extLst>
          </p:cNvPr>
          <p:cNvCxnSpPr/>
          <p:nvPr/>
        </p:nvCxnSpPr>
        <p:spPr>
          <a:xfrm flipH="1">
            <a:off x="7983940" y="482121"/>
            <a:ext cx="2429302" cy="283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611C5D-90E7-4766-8A1A-84E245D658AA}"/>
              </a:ext>
            </a:extLst>
          </p:cNvPr>
          <p:cNvSpPr txBox="1"/>
          <p:nvPr/>
        </p:nvSpPr>
        <p:spPr>
          <a:xfrm>
            <a:off x="9199084" y="53825"/>
            <a:ext cx="2434728" cy="646331"/>
          </a:xfrm>
          <a:prstGeom prst="rect">
            <a:avLst/>
          </a:prstGeom>
          <a:noFill/>
        </p:spPr>
        <p:txBody>
          <a:bodyPr wrap="square" rtlCol="0">
            <a:spAutoFit/>
          </a:bodyPr>
          <a:lstStyle/>
          <a:p>
            <a:pPr algn="ctr"/>
            <a:r>
              <a:rPr lang="en-US" dirty="0"/>
              <a:t>Scope and Requirements</a:t>
            </a:r>
          </a:p>
        </p:txBody>
      </p:sp>
    </p:spTree>
    <p:extLst>
      <p:ext uri="{BB962C8B-B14F-4D97-AF65-F5344CB8AC3E}">
        <p14:creationId xmlns:p14="http://schemas.microsoft.com/office/powerpoint/2010/main" val="2532226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894" y="173486"/>
            <a:ext cx="10676997" cy="6260365"/>
          </a:xfrm>
          <a:prstGeom prst="rect">
            <a:avLst/>
          </a:prstGeom>
        </p:spPr>
      </p:pic>
    </p:spTree>
    <p:extLst>
      <p:ext uri="{BB962C8B-B14F-4D97-AF65-F5344CB8AC3E}">
        <p14:creationId xmlns:p14="http://schemas.microsoft.com/office/powerpoint/2010/main" val="3889942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6C5B37-8251-4EAE-9956-76EA47208C68}"/>
              </a:ext>
            </a:extLst>
          </p:cNvPr>
          <p:cNvPicPr>
            <a:picLocks noChangeAspect="1"/>
          </p:cNvPicPr>
          <p:nvPr/>
        </p:nvPicPr>
        <p:blipFill>
          <a:blip r:embed="rId2"/>
          <a:stretch>
            <a:fillRect/>
          </a:stretch>
        </p:blipFill>
        <p:spPr>
          <a:xfrm>
            <a:off x="965685" y="758304"/>
            <a:ext cx="9916074" cy="5341391"/>
          </a:xfrm>
          <a:prstGeom prst="rect">
            <a:avLst/>
          </a:prstGeom>
        </p:spPr>
      </p:pic>
      <p:sp>
        <p:nvSpPr>
          <p:cNvPr id="3" name="TextBox 2">
            <a:extLst>
              <a:ext uri="{FF2B5EF4-FFF2-40B4-BE49-F238E27FC236}">
                <a16:creationId xmlns:a16="http://schemas.microsoft.com/office/drawing/2014/main" id="{1C17BCE2-45A3-4C2C-A9E7-AC33643B62CE}"/>
              </a:ext>
            </a:extLst>
          </p:cNvPr>
          <p:cNvSpPr txBox="1"/>
          <p:nvPr/>
        </p:nvSpPr>
        <p:spPr>
          <a:xfrm>
            <a:off x="3329038" y="212134"/>
            <a:ext cx="11264348" cy="369332"/>
          </a:xfrm>
          <a:prstGeom prst="rect">
            <a:avLst/>
          </a:prstGeom>
          <a:noFill/>
        </p:spPr>
        <p:txBody>
          <a:bodyPr wrap="square" rtlCol="0">
            <a:spAutoFit/>
          </a:bodyPr>
          <a:lstStyle/>
          <a:p>
            <a:r>
              <a:rPr lang="en-US" dirty="0"/>
              <a:t>We Begin to Think About Deployment Options</a:t>
            </a:r>
          </a:p>
        </p:txBody>
      </p:sp>
      <p:cxnSp>
        <p:nvCxnSpPr>
          <p:cNvPr id="5" name="Straight Arrow Connector 4">
            <a:extLst>
              <a:ext uri="{FF2B5EF4-FFF2-40B4-BE49-F238E27FC236}">
                <a16:creationId xmlns:a16="http://schemas.microsoft.com/office/drawing/2014/main" id="{A970AFF0-FA27-40F9-A66D-688003DA4987}"/>
              </a:ext>
            </a:extLst>
          </p:cNvPr>
          <p:cNvCxnSpPr/>
          <p:nvPr/>
        </p:nvCxnSpPr>
        <p:spPr>
          <a:xfrm flipH="1">
            <a:off x="8852452" y="3935896"/>
            <a:ext cx="2703444" cy="180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B426832-A1EB-4BEB-832C-FF17117F672B}"/>
              </a:ext>
            </a:extLst>
          </p:cNvPr>
          <p:cNvSpPr/>
          <p:nvPr/>
        </p:nvSpPr>
        <p:spPr>
          <a:xfrm rot="10800000">
            <a:off x="3136605" y="3147236"/>
            <a:ext cx="3721395" cy="356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0068E0-AD7E-435A-B91A-A6F6E52F3A3A}"/>
              </a:ext>
            </a:extLst>
          </p:cNvPr>
          <p:cNvSpPr txBox="1"/>
          <p:nvPr/>
        </p:nvSpPr>
        <p:spPr>
          <a:xfrm>
            <a:off x="11226315" y="2785732"/>
            <a:ext cx="946297" cy="1200329"/>
          </a:xfrm>
          <a:prstGeom prst="rect">
            <a:avLst/>
          </a:prstGeom>
          <a:noFill/>
        </p:spPr>
        <p:txBody>
          <a:bodyPr wrap="square" rtlCol="0">
            <a:spAutoFit/>
          </a:bodyPr>
          <a:lstStyle/>
          <a:p>
            <a:r>
              <a:rPr lang="en-US" dirty="0"/>
              <a:t>We Score the Model</a:t>
            </a:r>
          </a:p>
        </p:txBody>
      </p:sp>
      <p:sp>
        <p:nvSpPr>
          <p:cNvPr id="4" name="TextBox 3">
            <a:extLst>
              <a:ext uri="{FF2B5EF4-FFF2-40B4-BE49-F238E27FC236}">
                <a16:creationId xmlns:a16="http://schemas.microsoft.com/office/drawing/2014/main" id="{14C6B280-D07F-49A3-A08E-7C177F7865F9}"/>
              </a:ext>
            </a:extLst>
          </p:cNvPr>
          <p:cNvSpPr txBox="1"/>
          <p:nvPr/>
        </p:nvSpPr>
        <p:spPr>
          <a:xfrm>
            <a:off x="7080420" y="2996062"/>
            <a:ext cx="2596055" cy="923330"/>
          </a:xfrm>
          <a:prstGeom prst="rect">
            <a:avLst/>
          </a:prstGeom>
          <a:noFill/>
        </p:spPr>
        <p:txBody>
          <a:bodyPr wrap="square" rtlCol="0">
            <a:spAutoFit/>
          </a:bodyPr>
          <a:lstStyle/>
          <a:p>
            <a:r>
              <a:rPr lang="en-US" dirty="0"/>
              <a:t>Will All of the Data Be Available For Future Scoring?</a:t>
            </a:r>
          </a:p>
        </p:txBody>
      </p:sp>
    </p:spTree>
    <p:extLst>
      <p:ext uri="{BB962C8B-B14F-4D97-AF65-F5344CB8AC3E}">
        <p14:creationId xmlns:p14="http://schemas.microsoft.com/office/powerpoint/2010/main" val="1126423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69F62-C40D-445C-9943-D058D191D24E}"/>
              </a:ext>
            </a:extLst>
          </p:cNvPr>
          <p:cNvPicPr>
            <a:picLocks noChangeAspect="1"/>
          </p:cNvPicPr>
          <p:nvPr/>
        </p:nvPicPr>
        <p:blipFill>
          <a:blip r:embed="rId2"/>
          <a:stretch>
            <a:fillRect/>
          </a:stretch>
        </p:blipFill>
        <p:spPr>
          <a:xfrm>
            <a:off x="2465282" y="0"/>
            <a:ext cx="6580952" cy="6742857"/>
          </a:xfrm>
          <a:prstGeom prst="rect">
            <a:avLst/>
          </a:prstGeom>
        </p:spPr>
      </p:pic>
      <p:cxnSp>
        <p:nvCxnSpPr>
          <p:cNvPr id="4" name="Straight Arrow Connector 3">
            <a:extLst>
              <a:ext uri="{FF2B5EF4-FFF2-40B4-BE49-F238E27FC236}">
                <a16:creationId xmlns:a16="http://schemas.microsoft.com/office/drawing/2014/main" id="{612C24FC-C03A-4D75-9D05-939BDE71F149}"/>
              </a:ext>
            </a:extLst>
          </p:cNvPr>
          <p:cNvCxnSpPr/>
          <p:nvPr/>
        </p:nvCxnSpPr>
        <p:spPr>
          <a:xfrm>
            <a:off x="1222744" y="1254642"/>
            <a:ext cx="1318437" cy="80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F876D8F-9719-4B2F-9342-2FB13B4A8F00}"/>
              </a:ext>
            </a:extLst>
          </p:cNvPr>
          <p:cNvCxnSpPr/>
          <p:nvPr/>
        </p:nvCxnSpPr>
        <p:spPr>
          <a:xfrm>
            <a:off x="1456660" y="276447"/>
            <a:ext cx="3774559" cy="520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B4A29E-F666-468C-A23C-6BE83D1C2A15}"/>
              </a:ext>
            </a:extLst>
          </p:cNvPr>
          <p:cNvCxnSpPr/>
          <p:nvPr/>
        </p:nvCxnSpPr>
        <p:spPr>
          <a:xfrm>
            <a:off x="1222744" y="1254642"/>
            <a:ext cx="3391786" cy="98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850D17-E820-4405-985F-884F0902A420}"/>
              </a:ext>
            </a:extLst>
          </p:cNvPr>
          <p:cNvCxnSpPr/>
          <p:nvPr/>
        </p:nvCxnSpPr>
        <p:spPr>
          <a:xfrm>
            <a:off x="361507" y="5337544"/>
            <a:ext cx="7825563" cy="11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6A72AB-7B8B-42EA-8604-52705B03C61C}"/>
              </a:ext>
            </a:extLst>
          </p:cNvPr>
          <p:cNvSpPr txBox="1"/>
          <p:nvPr/>
        </p:nvSpPr>
        <p:spPr>
          <a:xfrm>
            <a:off x="116958" y="95693"/>
            <a:ext cx="1828800" cy="646331"/>
          </a:xfrm>
          <a:prstGeom prst="rect">
            <a:avLst/>
          </a:prstGeom>
          <a:noFill/>
        </p:spPr>
        <p:txBody>
          <a:bodyPr wrap="square" rtlCol="0">
            <a:spAutoFit/>
          </a:bodyPr>
          <a:lstStyle/>
          <a:p>
            <a:r>
              <a:rPr lang="en-US" dirty="0"/>
              <a:t>X Variables with or without labels</a:t>
            </a:r>
          </a:p>
        </p:txBody>
      </p:sp>
      <p:sp>
        <p:nvSpPr>
          <p:cNvPr id="12" name="TextBox 11">
            <a:extLst>
              <a:ext uri="{FF2B5EF4-FFF2-40B4-BE49-F238E27FC236}">
                <a16:creationId xmlns:a16="http://schemas.microsoft.com/office/drawing/2014/main" id="{CE18B025-95BB-471F-ACF1-517B4C7C83F1}"/>
              </a:ext>
            </a:extLst>
          </p:cNvPr>
          <p:cNvSpPr txBox="1"/>
          <p:nvPr/>
        </p:nvSpPr>
        <p:spPr>
          <a:xfrm>
            <a:off x="95693" y="978195"/>
            <a:ext cx="1360967" cy="646331"/>
          </a:xfrm>
          <a:prstGeom prst="rect">
            <a:avLst/>
          </a:prstGeom>
          <a:noFill/>
        </p:spPr>
        <p:txBody>
          <a:bodyPr wrap="square" rtlCol="0">
            <a:spAutoFit/>
          </a:bodyPr>
          <a:lstStyle/>
          <a:p>
            <a:r>
              <a:rPr lang="en-US" dirty="0"/>
              <a:t>Saving the output</a:t>
            </a:r>
          </a:p>
        </p:txBody>
      </p:sp>
      <p:sp>
        <p:nvSpPr>
          <p:cNvPr id="13" name="TextBox 12">
            <a:extLst>
              <a:ext uri="{FF2B5EF4-FFF2-40B4-BE49-F238E27FC236}">
                <a16:creationId xmlns:a16="http://schemas.microsoft.com/office/drawing/2014/main" id="{A432DE94-4B42-442E-825B-58197F169324}"/>
              </a:ext>
            </a:extLst>
          </p:cNvPr>
          <p:cNvSpPr txBox="1"/>
          <p:nvPr/>
        </p:nvSpPr>
        <p:spPr>
          <a:xfrm>
            <a:off x="116958" y="4691213"/>
            <a:ext cx="1105786" cy="646331"/>
          </a:xfrm>
          <a:prstGeom prst="rect">
            <a:avLst/>
          </a:prstGeom>
          <a:noFill/>
        </p:spPr>
        <p:txBody>
          <a:bodyPr wrap="square" rtlCol="0">
            <a:spAutoFit/>
          </a:bodyPr>
          <a:lstStyle/>
          <a:p>
            <a:r>
              <a:rPr lang="en-US" dirty="0"/>
              <a:t>Starts Scoring</a:t>
            </a:r>
          </a:p>
        </p:txBody>
      </p:sp>
    </p:spTree>
    <p:extLst>
      <p:ext uri="{BB962C8B-B14F-4D97-AF65-F5344CB8AC3E}">
        <p14:creationId xmlns:p14="http://schemas.microsoft.com/office/powerpoint/2010/main" val="225965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29c0174e.PNG">
            <a:extLst>
              <a:ext uri="{FF2B5EF4-FFF2-40B4-BE49-F238E27FC236}">
                <a16:creationId xmlns:a16="http://schemas.microsoft.com/office/drawing/2014/main" id="{D8E40514-60A3-44EA-B5D9-E8AE394D5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902"/>
            <a:ext cx="12192000" cy="2052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1A2616-54D9-443A-B724-56E453698F0D}"/>
              </a:ext>
            </a:extLst>
          </p:cNvPr>
          <p:cNvSpPr txBox="1"/>
          <p:nvPr/>
        </p:nvSpPr>
        <p:spPr>
          <a:xfrm>
            <a:off x="2570922" y="132522"/>
            <a:ext cx="7129669" cy="369332"/>
          </a:xfrm>
          <a:prstGeom prst="rect">
            <a:avLst/>
          </a:prstGeom>
          <a:noFill/>
        </p:spPr>
        <p:txBody>
          <a:bodyPr wrap="square" rtlCol="0">
            <a:spAutoFit/>
          </a:bodyPr>
          <a:lstStyle/>
          <a:p>
            <a:r>
              <a:rPr lang="en-US" dirty="0"/>
              <a:t>Output File from the Scoring Enables Us to Validate Scoring</a:t>
            </a:r>
          </a:p>
        </p:txBody>
      </p:sp>
      <p:pic>
        <p:nvPicPr>
          <p:cNvPr id="4" name="Picture 3">
            <a:extLst>
              <a:ext uri="{FF2B5EF4-FFF2-40B4-BE49-F238E27FC236}">
                <a16:creationId xmlns:a16="http://schemas.microsoft.com/office/drawing/2014/main" id="{371DD38A-F884-455B-BA61-0B6B27440039}"/>
              </a:ext>
            </a:extLst>
          </p:cNvPr>
          <p:cNvPicPr>
            <a:picLocks noChangeAspect="1"/>
          </p:cNvPicPr>
          <p:nvPr/>
        </p:nvPicPr>
        <p:blipFill>
          <a:blip r:embed="rId3"/>
          <a:stretch>
            <a:fillRect/>
          </a:stretch>
        </p:blipFill>
        <p:spPr>
          <a:xfrm>
            <a:off x="1672745" y="3061354"/>
            <a:ext cx="8846509" cy="990476"/>
          </a:xfrm>
          <a:prstGeom prst="rect">
            <a:avLst/>
          </a:prstGeom>
        </p:spPr>
      </p:pic>
      <p:sp>
        <p:nvSpPr>
          <p:cNvPr id="5" name="TextBox 4">
            <a:extLst>
              <a:ext uri="{FF2B5EF4-FFF2-40B4-BE49-F238E27FC236}">
                <a16:creationId xmlns:a16="http://schemas.microsoft.com/office/drawing/2014/main" id="{E4469D88-79DC-43F0-B76A-42CD58580C00}"/>
              </a:ext>
            </a:extLst>
          </p:cNvPr>
          <p:cNvSpPr txBox="1"/>
          <p:nvPr/>
        </p:nvSpPr>
        <p:spPr>
          <a:xfrm>
            <a:off x="116958" y="3094074"/>
            <a:ext cx="1158949" cy="1200329"/>
          </a:xfrm>
          <a:prstGeom prst="rect">
            <a:avLst/>
          </a:prstGeom>
          <a:noFill/>
        </p:spPr>
        <p:txBody>
          <a:bodyPr wrap="square" rtlCol="0">
            <a:spAutoFit/>
          </a:bodyPr>
          <a:lstStyle/>
          <a:p>
            <a:r>
              <a:rPr lang="en-US" dirty="0"/>
              <a:t>SAS Output from Translate</a:t>
            </a:r>
          </a:p>
        </p:txBody>
      </p:sp>
      <p:sp>
        <p:nvSpPr>
          <p:cNvPr id="6" name="TextBox 5">
            <a:extLst>
              <a:ext uri="{FF2B5EF4-FFF2-40B4-BE49-F238E27FC236}">
                <a16:creationId xmlns:a16="http://schemas.microsoft.com/office/drawing/2014/main" id="{8B58CC6A-4172-4460-AD93-2539E7B5E964}"/>
              </a:ext>
            </a:extLst>
          </p:cNvPr>
          <p:cNvSpPr txBox="1"/>
          <p:nvPr/>
        </p:nvSpPr>
        <p:spPr>
          <a:xfrm>
            <a:off x="1137684" y="5018567"/>
            <a:ext cx="9526772" cy="923330"/>
          </a:xfrm>
          <a:prstGeom prst="rect">
            <a:avLst/>
          </a:prstGeom>
          <a:noFill/>
        </p:spPr>
        <p:txBody>
          <a:bodyPr wrap="square" rtlCol="0">
            <a:spAutoFit/>
          </a:bodyPr>
          <a:lstStyle/>
          <a:p>
            <a:r>
              <a:rPr lang="en-US" dirty="0"/>
              <a:t>Let’s Walk Through Case Number 1, </a:t>
            </a:r>
          </a:p>
          <a:p>
            <a:pPr marL="285750" indent="-285750">
              <a:buFont typeface="Arial" panose="020B0604020202020204" pitchFamily="34" charset="0"/>
              <a:buChar char="•"/>
            </a:pPr>
            <a:r>
              <a:rPr lang="en-US" dirty="0"/>
              <a:t>how does it compute the probability of 0.26354439?</a:t>
            </a:r>
          </a:p>
          <a:p>
            <a:pPr marL="285750" indent="-285750">
              <a:buFont typeface="Arial" panose="020B0604020202020204" pitchFamily="34" charset="0"/>
              <a:buChar char="•"/>
            </a:pPr>
            <a:r>
              <a:rPr lang="en-US" dirty="0"/>
              <a:t>How does it compute the response “No”</a:t>
            </a:r>
          </a:p>
        </p:txBody>
      </p:sp>
    </p:spTree>
    <p:extLst>
      <p:ext uri="{BB962C8B-B14F-4D97-AF65-F5344CB8AC3E}">
        <p14:creationId xmlns:p14="http://schemas.microsoft.com/office/powerpoint/2010/main" val="2147158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na\AppData\Local\Temp\SNAGHTML29d694b1.PNG">
            <a:extLst>
              <a:ext uri="{FF2B5EF4-FFF2-40B4-BE49-F238E27FC236}">
                <a16:creationId xmlns:a16="http://schemas.microsoft.com/office/drawing/2014/main" id="{0FF1D048-12CF-4D4C-A41A-45CF7A19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9" y="4282375"/>
            <a:ext cx="12192000" cy="233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2C32A6-448A-47A1-8027-4C6DA4B27BF6}"/>
              </a:ext>
            </a:extLst>
          </p:cNvPr>
          <p:cNvPicPr>
            <a:picLocks noChangeAspect="1"/>
          </p:cNvPicPr>
          <p:nvPr/>
        </p:nvPicPr>
        <p:blipFill>
          <a:blip r:embed="rId3"/>
          <a:stretch>
            <a:fillRect/>
          </a:stretch>
        </p:blipFill>
        <p:spPr>
          <a:xfrm>
            <a:off x="1424762" y="123849"/>
            <a:ext cx="9089460" cy="3816359"/>
          </a:xfrm>
          <a:prstGeom prst="rect">
            <a:avLst/>
          </a:prstGeom>
        </p:spPr>
      </p:pic>
      <p:cxnSp>
        <p:nvCxnSpPr>
          <p:cNvPr id="4" name="Straight Arrow Connector 3">
            <a:extLst>
              <a:ext uri="{FF2B5EF4-FFF2-40B4-BE49-F238E27FC236}">
                <a16:creationId xmlns:a16="http://schemas.microsoft.com/office/drawing/2014/main" id="{3A3170DB-8086-4CA7-8B00-5ACFF8EDA5E5}"/>
              </a:ext>
            </a:extLst>
          </p:cNvPr>
          <p:cNvCxnSpPr>
            <a:cxnSpLocks/>
          </p:cNvCxnSpPr>
          <p:nvPr/>
        </p:nvCxnSpPr>
        <p:spPr>
          <a:xfrm flipV="1">
            <a:off x="2254102" y="3668233"/>
            <a:ext cx="3327991" cy="141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7E544A-00A3-4343-9C56-1C532D95ECD1}"/>
              </a:ext>
            </a:extLst>
          </p:cNvPr>
          <p:cNvSpPr txBox="1"/>
          <p:nvPr/>
        </p:nvSpPr>
        <p:spPr>
          <a:xfrm>
            <a:off x="9186530" y="2977116"/>
            <a:ext cx="2041451" cy="923330"/>
          </a:xfrm>
          <a:prstGeom prst="rect">
            <a:avLst/>
          </a:prstGeom>
          <a:noFill/>
        </p:spPr>
        <p:txBody>
          <a:bodyPr wrap="square" rtlCol="0">
            <a:spAutoFit/>
          </a:bodyPr>
          <a:lstStyle/>
          <a:p>
            <a:r>
              <a:rPr lang="en-US" dirty="0"/>
              <a:t>Threshold is 0.5, so response is “No”</a:t>
            </a:r>
          </a:p>
          <a:p>
            <a:endParaRPr lang="en-US" dirty="0"/>
          </a:p>
        </p:txBody>
      </p:sp>
      <p:sp>
        <p:nvSpPr>
          <p:cNvPr id="8" name="TextBox 7">
            <a:extLst>
              <a:ext uri="{FF2B5EF4-FFF2-40B4-BE49-F238E27FC236}">
                <a16:creationId xmlns:a16="http://schemas.microsoft.com/office/drawing/2014/main" id="{552DC309-9D88-4258-AD50-E2F1FF82F726}"/>
              </a:ext>
            </a:extLst>
          </p:cNvPr>
          <p:cNvSpPr txBox="1"/>
          <p:nvPr/>
        </p:nvSpPr>
        <p:spPr>
          <a:xfrm>
            <a:off x="223284" y="243588"/>
            <a:ext cx="2200939" cy="1200329"/>
          </a:xfrm>
          <a:prstGeom prst="rect">
            <a:avLst/>
          </a:prstGeom>
          <a:noFill/>
        </p:spPr>
        <p:txBody>
          <a:bodyPr wrap="square" rtlCol="0">
            <a:spAutoFit/>
          </a:bodyPr>
          <a:lstStyle/>
          <a:p>
            <a:r>
              <a:rPr lang="en-US" dirty="0"/>
              <a:t>If categorical variables are true, then values go to 1.</a:t>
            </a:r>
          </a:p>
          <a:p>
            <a:endParaRPr lang="en-US" dirty="0"/>
          </a:p>
        </p:txBody>
      </p:sp>
      <p:cxnSp>
        <p:nvCxnSpPr>
          <p:cNvPr id="10" name="Straight Arrow Connector 9">
            <a:extLst>
              <a:ext uri="{FF2B5EF4-FFF2-40B4-BE49-F238E27FC236}">
                <a16:creationId xmlns:a16="http://schemas.microsoft.com/office/drawing/2014/main" id="{07C1E5C0-4469-44A4-8AEF-33BCC42DAE88}"/>
              </a:ext>
            </a:extLst>
          </p:cNvPr>
          <p:cNvCxnSpPr/>
          <p:nvPr/>
        </p:nvCxnSpPr>
        <p:spPr>
          <a:xfrm>
            <a:off x="2009553" y="499730"/>
            <a:ext cx="1924494" cy="140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80A39A-E254-465B-BB87-07573C2156CF}"/>
              </a:ext>
            </a:extLst>
          </p:cNvPr>
          <p:cNvSpPr txBox="1"/>
          <p:nvPr/>
        </p:nvSpPr>
        <p:spPr>
          <a:xfrm>
            <a:off x="8747350" y="1443917"/>
            <a:ext cx="3371306" cy="646331"/>
          </a:xfrm>
          <a:prstGeom prst="rect">
            <a:avLst/>
          </a:prstGeom>
          <a:noFill/>
        </p:spPr>
        <p:txBody>
          <a:bodyPr wrap="square" rtlCol="0">
            <a:spAutoFit/>
          </a:bodyPr>
          <a:lstStyle/>
          <a:p>
            <a:pPr algn="ctr"/>
            <a:r>
              <a:rPr lang="en-US" dirty="0">
                <a:solidFill>
                  <a:srgbClr val="FF0000"/>
                </a:solidFill>
              </a:rPr>
              <a:t>Validating GPS Scoring of Attrition Dataset</a:t>
            </a:r>
          </a:p>
        </p:txBody>
      </p:sp>
    </p:spTree>
    <p:extLst>
      <p:ext uri="{BB962C8B-B14F-4D97-AF65-F5344CB8AC3E}">
        <p14:creationId xmlns:p14="http://schemas.microsoft.com/office/powerpoint/2010/main" val="1661512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52BB-957D-42ED-B518-DCF307EBA3E2}"/>
              </a:ext>
            </a:extLst>
          </p:cNvPr>
          <p:cNvSpPr txBox="1"/>
          <p:nvPr/>
        </p:nvSpPr>
        <p:spPr>
          <a:xfrm>
            <a:off x="1349188" y="115404"/>
            <a:ext cx="9493623" cy="461665"/>
          </a:xfrm>
          <a:prstGeom prst="rect">
            <a:avLst/>
          </a:prstGeom>
          <a:noFill/>
        </p:spPr>
        <p:txBody>
          <a:bodyPr wrap="square" rtlCol="0">
            <a:spAutoFit/>
          </a:bodyPr>
          <a:lstStyle/>
          <a:p>
            <a:pPr algn="ctr"/>
            <a:r>
              <a:rPr lang="en-US" sz="2400" dirty="0"/>
              <a:t>The Complexity of Your Model May Be Tied to Data Availability</a:t>
            </a:r>
          </a:p>
        </p:txBody>
      </p:sp>
      <p:sp>
        <p:nvSpPr>
          <p:cNvPr id="3" name="TextBox 2">
            <a:extLst>
              <a:ext uri="{FF2B5EF4-FFF2-40B4-BE49-F238E27FC236}">
                <a16:creationId xmlns:a16="http://schemas.microsoft.com/office/drawing/2014/main" id="{9441C017-5168-4A3B-957A-8317AF458479}"/>
              </a:ext>
            </a:extLst>
          </p:cNvPr>
          <p:cNvSpPr txBox="1"/>
          <p:nvPr/>
        </p:nvSpPr>
        <p:spPr>
          <a:xfrm>
            <a:off x="406227" y="1042655"/>
            <a:ext cx="10649247" cy="707886"/>
          </a:xfrm>
          <a:prstGeom prst="rect">
            <a:avLst/>
          </a:prstGeom>
          <a:noFill/>
        </p:spPr>
        <p:txBody>
          <a:bodyPr wrap="square" rtlCol="0">
            <a:spAutoFit/>
          </a:bodyPr>
          <a:lstStyle/>
          <a:p>
            <a:r>
              <a:rPr lang="en-US" sz="2000" dirty="0"/>
              <a:t>Browse the Framework of the Data Governance Institute</a:t>
            </a:r>
          </a:p>
          <a:p>
            <a:r>
              <a:rPr lang="en-US" sz="2000" dirty="0">
                <a:hlinkClick r:id="rId2"/>
              </a:rPr>
              <a:t>www.datagovernance.com</a:t>
            </a:r>
            <a:r>
              <a:rPr lang="en-US" sz="2000" dirty="0"/>
              <a:t> </a:t>
            </a:r>
          </a:p>
        </p:txBody>
      </p:sp>
      <p:pic>
        <p:nvPicPr>
          <p:cNvPr id="4" name="Picture 3">
            <a:extLst>
              <a:ext uri="{FF2B5EF4-FFF2-40B4-BE49-F238E27FC236}">
                <a16:creationId xmlns:a16="http://schemas.microsoft.com/office/drawing/2014/main" id="{94C6CF90-F19C-419D-BB32-C7A9EA5C5A7D}"/>
              </a:ext>
            </a:extLst>
          </p:cNvPr>
          <p:cNvPicPr>
            <a:picLocks noChangeAspect="1"/>
          </p:cNvPicPr>
          <p:nvPr/>
        </p:nvPicPr>
        <p:blipFill>
          <a:blip r:embed="rId3"/>
          <a:stretch>
            <a:fillRect/>
          </a:stretch>
        </p:blipFill>
        <p:spPr>
          <a:xfrm>
            <a:off x="242013" y="1846795"/>
            <a:ext cx="7968925" cy="4282973"/>
          </a:xfrm>
          <a:prstGeom prst="rect">
            <a:avLst/>
          </a:prstGeom>
        </p:spPr>
      </p:pic>
      <p:sp>
        <p:nvSpPr>
          <p:cNvPr id="5" name="TextBox 4">
            <a:extLst>
              <a:ext uri="{FF2B5EF4-FFF2-40B4-BE49-F238E27FC236}">
                <a16:creationId xmlns:a16="http://schemas.microsoft.com/office/drawing/2014/main" id="{6C1D1A87-361E-44FB-8DD4-1BE78E76C0A6}"/>
              </a:ext>
            </a:extLst>
          </p:cNvPr>
          <p:cNvSpPr txBox="1"/>
          <p:nvPr/>
        </p:nvSpPr>
        <p:spPr>
          <a:xfrm>
            <a:off x="8546841" y="2849165"/>
            <a:ext cx="3209730" cy="1477328"/>
          </a:xfrm>
          <a:prstGeom prst="rect">
            <a:avLst/>
          </a:prstGeom>
          <a:noFill/>
        </p:spPr>
        <p:txBody>
          <a:bodyPr wrap="square" rtlCol="0">
            <a:spAutoFit/>
          </a:bodyPr>
          <a:lstStyle/>
          <a:p>
            <a:r>
              <a:rPr lang="en-US" dirty="0"/>
              <a:t>Data is becoming a resource for competitive advantage.</a:t>
            </a:r>
          </a:p>
          <a:p>
            <a:endParaRPr lang="en-US" dirty="0"/>
          </a:p>
          <a:p>
            <a:r>
              <a:rPr lang="en-US" dirty="0"/>
              <a:t>Data Prep is typically the “long pole in the tent”</a:t>
            </a:r>
          </a:p>
        </p:txBody>
      </p:sp>
    </p:spTree>
    <p:extLst>
      <p:ext uri="{BB962C8B-B14F-4D97-AF65-F5344CB8AC3E}">
        <p14:creationId xmlns:p14="http://schemas.microsoft.com/office/powerpoint/2010/main" val="298520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4ED8B-96BD-471A-9740-702ED4E23077}"/>
              </a:ext>
            </a:extLst>
          </p:cNvPr>
          <p:cNvSpPr txBox="1"/>
          <p:nvPr/>
        </p:nvSpPr>
        <p:spPr>
          <a:xfrm>
            <a:off x="847708" y="79137"/>
            <a:ext cx="10200661" cy="1200329"/>
          </a:xfrm>
          <a:prstGeom prst="rect">
            <a:avLst/>
          </a:prstGeom>
          <a:noFill/>
        </p:spPr>
        <p:txBody>
          <a:bodyPr wrap="square" rtlCol="0">
            <a:spAutoFit/>
          </a:bodyPr>
          <a:lstStyle/>
          <a:p>
            <a:pPr algn="ctr"/>
            <a:r>
              <a:rPr lang="en-US" sz="3600" dirty="0"/>
              <a:t>Suggestions Regarding Data Prep</a:t>
            </a:r>
          </a:p>
          <a:p>
            <a:pPr algn="ctr"/>
            <a:r>
              <a:rPr lang="en-US" sz="3600" dirty="0"/>
              <a:t>Cleaning and Harmonizing Data Can Be Major Factors</a:t>
            </a:r>
          </a:p>
        </p:txBody>
      </p:sp>
      <p:sp>
        <p:nvSpPr>
          <p:cNvPr id="3" name="TextBox 2">
            <a:extLst>
              <a:ext uri="{FF2B5EF4-FFF2-40B4-BE49-F238E27FC236}">
                <a16:creationId xmlns:a16="http://schemas.microsoft.com/office/drawing/2014/main" id="{C6DA42A0-6DF9-42CB-8892-B0DE85046185}"/>
              </a:ext>
            </a:extLst>
          </p:cNvPr>
          <p:cNvSpPr txBox="1"/>
          <p:nvPr/>
        </p:nvSpPr>
        <p:spPr>
          <a:xfrm>
            <a:off x="466531" y="1436914"/>
            <a:ext cx="8938726" cy="369332"/>
          </a:xfrm>
          <a:prstGeom prst="rect">
            <a:avLst/>
          </a:prstGeom>
          <a:noFill/>
        </p:spPr>
        <p:txBody>
          <a:bodyPr wrap="square" rtlCol="0">
            <a:spAutoFit/>
          </a:bodyPr>
          <a:lstStyle/>
          <a:p>
            <a:r>
              <a:rPr lang="en-US" dirty="0"/>
              <a:t>Take a look at the scope of Tableau Prep </a:t>
            </a:r>
            <a:r>
              <a:rPr lang="en-US" dirty="0">
                <a:hlinkClick r:id="rId2"/>
              </a:rPr>
              <a:t>https://www.tableau.com/products/prep</a:t>
            </a:r>
            <a:r>
              <a:rPr lang="en-US" dirty="0"/>
              <a:t> </a:t>
            </a:r>
          </a:p>
        </p:txBody>
      </p:sp>
      <p:pic>
        <p:nvPicPr>
          <p:cNvPr id="4" name="Picture 3">
            <a:extLst>
              <a:ext uri="{FF2B5EF4-FFF2-40B4-BE49-F238E27FC236}">
                <a16:creationId xmlns:a16="http://schemas.microsoft.com/office/drawing/2014/main" id="{C7E87978-F891-48E4-97A1-333DDA2EFCD1}"/>
              </a:ext>
            </a:extLst>
          </p:cNvPr>
          <p:cNvPicPr>
            <a:picLocks noChangeAspect="1"/>
          </p:cNvPicPr>
          <p:nvPr/>
        </p:nvPicPr>
        <p:blipFill>
          <a:blip r:embed="rId3"/>
          <a:stretch>
            <a:fillRect/>
          </a:stretch>
        </p:blipFill>
        <p:spPr>
          <a:xfrm>
            <a:off x="830423" y="2014972"/>
            <a:ext cx="10531151" cy="3889300"/>
          </a:xfrm>
          <a:prstGeom prst="rect">
            <a:avLst/>
          </a:prstGeom>
        </p:spPr>
      </p:pic>
      <p:sp>
        <p:nvSpPr>
          <p:cNvPr id="5" name="TextBox 4">
            <a:extLst>
              <a:ext uri="{FF2B5EF4-FFF2-40B4-BE49-F238E27FC236}">
                <a16:creationId xmlns:a16="http://schemas.microsoft.com/office/drawing/2014/main" id="{AB209232-6FD8-4851-929C-CAA439763369}"/>
              </a:ext>
            </a:extLst>
          </p:cNvPr>
          <p:cNvSpPr txBox="1"/>
          <p:nvPr/>
        </p:nvSpPr>
        <p:spPr>
          <a:xfrm>
            <a:off x="466531" y="5681709"/>
            <a:ext cx="5481508" cy="369332"/>
          </a:xfrm>
          <a:prstGeom prst="rect">
            <a:avLst/>
          </a:prstGeom>
          <a:noFill/>
        </p:spPr>
        <p:txBody>
          <a:bodyPr wrap="square" rtlCol="0">
            <a:spAutoFit/>
          </a:bodyPr>
          <a:lstStyle/>
          <a:p>
            <a:r>
              <a:rPr lang="en-US" dirty="0"/>
              <a:t>Also, Minitab, and Rapidminer </a:t>
            </a:r>
            <a:r>
              <a:rPr lang="en-US" dirty="0" err="1"/>
              <a:t>TurboPrep</a:t>
            </a:r>
            <a:endParaRPr lang="en-US" dirty="0"/>
          </a:p>
        </p:txBody>
      </p:sp>
    </p:spTree>
    <p:extLst>
      <p:ext uri="{BB962C8B-B14F-4D97-AF65-F5344CB8AC3E}">
        <p14:creationId xmlns:p14="http://schemas.microsoft.com/office/powerpoint/2010/main" val="342199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49ED46-A2B7-42DF-9B6D-5403E4191806}"/>
              </a:ext>
            </a:extLst>
          </p:cNvPr>
          <p:cNvSpPr txBox="1"/>
          <p:nvPr/>
        </p:nvSpPr>
        <p:spPr>
          <a:xfrm>
            <a:off x="2596055" y="2207172"/>
            <a:ext cx="6999889" cy="1384995"/>
          </a:xfrm>
          <a:prstGeom prst="rect">
            <a:avLst/>
          </a:prstGeom>
          <a:noFill/>
        </p:spPr>
        <p:txBody>
          <a:bodyPr wrap="square" rtlCol="0">
            <a:spAutoFit/>
          </a:bodyPr>
          <a:lstStyle/>
          <a:p>
            <a:pPr algn="ctr"/>
            <a:r>
              <a:rPr lang="en-US" sz="2800" dirty="0"/>
              <a:t>Next We Consider A Business Scenario Using Classification With the IBM Attrition Dataset</a:t>
            </a:r>
          </a:p>
          <a:p>
            <a:pPr algn="ctr"/>
            <a:endParaRPr lang="en-US" sz="2800" dirty="0"/>
          </a:p>
        </p:txBody>
      </p:sp>
    </p:spTree>
    <p:extLst>
      <p:ext uri="{BB962C8B-B14F-4D97-AF65-F5344CB8AC3E}">
        <p14:creationId xmlns:p14="http://schemas.microsoft.com/office/powerpoint/2010/main" val="1071670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A7AFE-3D9C-4C5E-BEC5-7BF2EAC3C965}"/>
              </a:ext>
            </a:extLst>
          </p:cNvPr>
          <p:cNvPicPr>
            <a:picLocks noChangeAspect="1"/>
          </p:cNvPicPr>
          <p:nvPr/>
        </p:nvPicPr>
        <p:blipFill>
          <a:blip r:embed="rId2"/>
          <a:stretch>
            <a:fillRect/>
          </a:stretch>
        </p:blipFill>
        <p:spPr>
          <a:xfrm>
            <a:off x="1992574" y="415995"/>
            <a:ext cx="8420668" cy="6183008"/>
          </a:xfrm>
          <a:prstGeom prst="rect">
            <a:avLst/>
          </a:prstGeom>
        </p:spPr>
      </p:pic>
    </p:spTree>
    <p:extLst>
      <p:ext uri="{BB962C8B-B14F-4D97-AF65-F5344CB8AC3E}">
        <p14:creationId xmlns:p14="http://schemas.microsoft.com/office/powerpoint/2010/main" val="197608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77AD-24BC-4ECD-B69F-1910A763F4D9}"/>
              </a:ext>
            </a:extLst>
          </p:cNvPr>
          <p:cNvPicPr>
            <a:picLocks noChangeAspect="1"/>
          </p:cNvPicPr>
          <p:nvPr/>
        </p:nvPicPr>
        <p:blipFill>
          <a:blip r:embed="rId2"/>
          <a:stretch>
            <a:fillRect/>
          </a:stretch>
        </p:blipFill>
        <p:spPr>
          <a:xfrm>
            <a:off x="495593" y="1156648"/>
            <a:ext cx="11576132" cy="4544704"/>
          </a:xfrm>
          <a:prstGeom prst="rect">
            <a:avLst/>
          </a:prstGeom>
        </p:spPr>
      </p:pic>
    </p:spTree>
    <p:extLst>
      <p:ext uri="{BB962C8B-B14F-4D97-AF65-F5344CB8AC3E}">
        <p14:creationId xmlns:p14="http://schemas.microsoft.com/office/powerpoint/2010/main" val="15600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838E-73F7-4809-8662-A2DE5A3FE529}"/>
              </a:ext>
            </a:extLst>
          </p:cNvPr>
          <p:cNvPicPr>
            <a:picLocks noChangeAspect="1"/>
          </p:cNvPicPr>
          <p:nvPr/>
        </p:nvPicPr>
        <p:blipFill>
          <a:blip r:embed="rId2"/>
          <a:stretch>
            <a:fillRect/>
          </a:stretch>
        </p:blipFill>
        <p:spPr>
          <a:xfrm>
            <a:off x="221845" y="1009935"/>
            <a:ext cx="11748310" cy="3698542"/>
          </a:xfrm>
          <a:prstGeom prst="rect">
            <a:avLst/>
          </a:prstGeom>
        </p:spPr>
      </p:pic>
    </p:spTree>
    <p:extLst>
      <p:ext uri="{BB962C8B-B14F-4D97-AF65-F5344CB8AC3E}">
        <p14:creationId xmlns:p14="http://schemas.microsoft.com/office/powerpoint/2010/main" val="3506015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73724-4458-4E13-8660-7BB560B5DCDE}"/>
              </a:ext>
            </a:extLst>
          </p:cNvPr>
          <p:cNvPicPr>
            <a:picLocks noChangeAspect="1"/>
          </p:cNvPicPr>
          <p:nvPr/>
        </p:nvPicPr>
        <p:blipFill>
          <a:blip r:embed="rId2"/>
          <a:stretch>
            <a:fillRect/>
          </a:stretch>
        </p:blipFill>
        <p:spPr>
          <a:xfrm>
            <a:off x="2074461" y="197512"/>
            <a:ext cx="7991652" cy="6421652"/>
          </a:xfrm>
          <a:prstGeom prst="rect">
            <a:avLst/>
          </a:prstGeom>
        </p:spPr>
      </p:pic>
    </p:spTree>
    <p:extLst>
      <p:ext uri="{BB962C8B-B14F-4D97-AF65-F5344CB8AC3E}">
        <p14:creationId xmlns:p14="http://schemas.microsoft.com/office/powerpoint/2010/main" val="4151805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A57073-B83C-4381-B61D-67301D52B202}"/>
              </a:ext>
            </a:extLst>
          </p:cNvPr>
          <p:cNvPicPr>
            <a:picLocks noChangeAspect="1"/>
          </p:cNvPicPr>
          <p:nvPr/>
        </p:nvPicPr>
        <p:blipFill>
          <a:blip r:embed="rId2"/>
          <a:stretch>
            <a:fillRect/>
          </a:stretch>
        </p:blipFill>
        <p:spPr>
          <a:xfrm>
            <a:off x="1743619" y="862333"/>
            <a:ext cx="8704762" cy="5133333"/>
          </a:xfrm>
          <a:prstGeom prst="rect">
            <a:avLst/>
          </a:prstGeom>
        </p:spPr>
      </p:pic>
    </p:spTree>
    <p:extLst>
      <p:ext uri="{BB962C8B-B14F-4D97-AF65-F5344CB8AC3E}">
        <p14:creationId xmlns:p14="http://schemas.microsoft.com/office/powerpoint/2010/main" val="2001688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A19887-C64B-4BEA-ACF0-D5CE04BBB2DF}"/>
              </a:ext>
            </a:extLst>
          </p:cNvPr>
          <p:cNvSpPr txBox="1"/>
          <p:nvPr/>
        </p:nvSpPr>
        <p:spPr>
          <a:xfrm>
            <a:off x="322847" y="299967"/>
            <a:ext cx="1569494" cy="646331"/>
          </a:xfrm>
          <a:prstGeom prst="rect">
            <a:avLst/>
          </a:prstGeom>
          <a:noFill/>
        </p:spPr>
        <p:txBody>
          <a:bodyPr wrap="square" rtlCol="0">
            <a:spAutoFit/>
          </a:bodyPr>
          <a:lstStyle/>
          <a:p>
            <a:r>
              <a:rPr lang="en-US" dirty="0"/>
              <a:t>Setting Up the MARS Model</a:t>
            </a:r>
          </a:p>
        </p:txBody>
      </p:sp>
      <p:pic>
        <p:nvPicPr>
          <p:cNvPr id="6" name="Picture 5">
            <a:extLst>
              <a:ext uri="{FF2B5EF4-FFF2-40B4-BE49-F238E27FC236}">
                <a16:creationId xmlns:a16="http://schemas.microsoft.com/office/drawing/2014/main" id="{88AF87DE-8EDC-4C8B-8C77-454A093EA5EA}"/>
              </a:ext>
            </a:extLst>
          </p:cNvPr>
          <p:cNvPicPr>
            <a:picLocks noChangeAspect="1"/>
          </p:cNvPicPr>
          <p:nvPr/>
        </p:nvPicPr>
        <p:blipFill>
          <a:blip r:embed="rId2"/>
          <a:stretch>
            <a:fillRect/>
          </a:stretch>
        </p:blipFill>
        <p:spPr>
          <a:xfrm>
            <a:off x="6835890" y="946298"/>
            <a:ext cx="4715303" cy="3852503"/>
          </a:xfrm>
          <a:prstGeom prst="rect">
            <a:avLst/>
          </a:prstGeom>
          <a:ln>
            <a:solidFill>
              <a:schemeClr val="tx1"/>
            </a:solidFill>
          </a:ln>
        </p:spPr>
      </p:pic>
      <p:pic>
        <p:nvPicPr>
          <p:cNvPr id="8" name="Picture 7">
            <a:extLst>
              <a:ext uri="{FF2B5EF4-FFF2-40B4-BE49-F238E27FC236}">
                <a16:creationId xmlns:a16="http://schemas.microsoft.com/office/drawing/2014/main" id="{76F9FC2D-2115-4406-88C8-F9A0F2F29B29}"/>
              </a:ext>
            </a:extLst>
          </p:cNvPr>
          <p:cNvPicPr>
            <a:picLocks noChangeAspect="1"/>
          </p:cNvPicPr>
          <p:nvPr/>
        </p:nvPicPr>
        <p:blipFill>
          <a:blip r:embed="rId3"/>
          <a:stretch>
            <a:fillRect/>
          </a:stretch>
        </p:blipFill>
        <p:spPr>
          <a:xfrm>
            <a:off x="2109078" y="946298"/>
            <a:ext cx="4691298" cy="3830449"/>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BC3557BF-6EB8-4DC1-A4C1-FD1AF75133DD}"/>
              </a:ext>
            </a:extLst>
          </p:cNvPr>
          <p:cNvCxnSpPr>
            <a:cxnSpLocks/>
          </p:cNvCxnSpPr>
          <p:nvPr/>
        </p:nvCxnSpPr>
        <p:spPr>
          <a:xfrm flipH="1" flipV="1">
            <a:off x="10681253" y="2398643"/>
            <a:ext cx="1086677" cy="1030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1BFF4B-B5EE-4E8A-9A73-50578BA369B6}"/>
              </a:ext>
            </a:extLst>
          </p:cNvPr>
          <p:cNvCxnSpPr/>
          <p:nvPr/>
        </p:nvCxnSpPr>
        <p:spPr>
          <a:xfrm flipH="1" flipV="1">
            <a:off x="6096000" y="4426226"/>
            <a:ext cx="1179443" cy="1046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58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09CF3-3ECC-4C3E-A2D2-CFDFD9B055B3}"/>
              </a:ext>
            </a:extLst>
          </p:cNvPr>
          <p:cNvPicPr>
            <a:picLocks noChangeAspect="1"/>
          </p:cNvPicPr>
          <p:nvPr/>
        </p:nvPicPr>
        <p:blipFill>
          <a:blip r:embed="rId2"/>
          <a:stretch>
            <a:fillRect/>
          </a:stretch>
        </p:blipFill>
        <p:spPr>
          <a:xfrm>
            <a:off x="1353377" y="0"/>
            <a:ext cx="9220200" cy="2419350"/>
          </a:xfrm>
          <a:prstGeom prst="rect">
            <a:avLst/>
          </a:prstGeom>
        </p:spPr>
      </p:pic>
      <p:pic>
        <p:nvPicPr>
          <p:cNvPr id="4" name="Picture 3">
            <a:extLst>
              <a:ext uri="{FF2B5EF4-FFF2-40B4-BE49-F238E27FC236}">
                <a16:creationId xmlns:a16="http://schemas.microsoft.com/office/drawing/2014/main" id="{BA2D58A6-A8DB-4522-8CD9-42B8335235C3}"/>
              </a:ext>
            </a:extLst>
          </p:cNvPr>
          <p:cNvPicPr>
            <a:picLocks noChangeAspect="1"/>
          </p:cNvPicPr>
          <p:nvPr/>
        </p:nvPicPr>
        <p:blipFill>
          <a:blip r:embed="rId3"/>
          <a:stretch>
            <a:fillRect/>
          </a:stretch>
        </p:blipFill>
        <p:spPr>
          <a:xfrm>
            <a:off x="2124075" y="2409825"/>
            <a:ext cx="7943850" cy="4448175"/>
          </a:xfrm>
          <a:prstGeom prst="rect">
            <a:avLst/>
          </a:prstGeom>
        </p:spPr>
      </p:pic>
      <p:sp>
        <p:nvSpPr>
          <p:cNvPr id="5" name="TextBox 4">
            <a:extLst>
              <a:ext uri="{FF2B5EF4-FFF2-40B4-BE49-F238E27FC236}">
                <a16:creationId xmlns:a16="http://schemas.microsoft.com/office/drawing/2014/main" id="{2100D29C-35DB-4051-BD0F-C2D3A168E15A}"/>
              </a:ext>
            </a:extLst>
          </p:cNvPr>
          <p:cNvSpPr txBox="1"/>
          <p:nvPr/>
        </p:nvSpPr>
        <p:spPr>
          <a:xfrm>
            <a:off x="169232" y="2782669"/>
            <a:ext cx="1569494" cy="646331"/>
          </a:xfrm>
          <a:prstGeom prst="rect">
            <a:avLst/>
          </a:prstGeom>
          <a:noFill/>
        </p:spPr>
        <p:txBody>
          <a:bodyPr wrap="square" rtlCol="0">
            <a:spAutoFit/>
          </a:bodyPr>
          <a:lstStyle/>
          <a:p>
            <a:r>
              <a:rPr lang="en-US" dirty="0"/>
              <a:t>Results of the MARS Model</a:t>
            </a:r>
          </a:p>
        </p:txBody>
      </p:sp>
    </p:spTree>
    <p:extLst>
      <p:ext uri="{BB962C8B-B14F-4D97-AF65-F5344CB8AC3E}">
        <p14:creationId xmlns:p14="http://schemas.microsoft.com/office/powerpoint/2010/main" val="25884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90D32-3758-40C8-9E11-561106CFF9F0}"/>
              </a:ext>
            </a:extLst>
          </p:cNvPr>
          <p:cNvPicPr>
            <a:picLocks noChangeAspect="1"/>
          </p:cNvPicPr>
          <p:nvPr/>
        </p:nvPicPr>
        <p:blipFill>
          <a:blip r:embed="rId2"/>
          <a:stretch>
            <a:fillRect/>
          </a:stretch>
        </p:blipFill>
        <p:spPr>
          <a:xfrm>
            <a:off x="1922688" y="0"/>
            <a:ext cx="8028571" cy="2961905"/>
          </a:xfrm>
          <a:prstGeom prst="rect">
            <a:avLst/>
          </a:prstGeom>
        </p:spPr>
      </p:pic>
      <p:pic>
        <p:nvPicPr>
          <p:cNvPr id="3" name="Picture 2">
            <a:extLst>
              <a:ext uri="{FF2B5EF4-FFF2-40B4-BE49-F238E27FC236}">
                <a16:creationId xmlns:a16="http://schemas.microsoft.com/office/drawing/2014/main" id="{925C5863-9F98-44A4-97CF-98677F63A810}"/>
              </a:ext>
            </a:extLst>
          </p:cNvPr>
          <p:cNvPicPr>
            <a:picLocks noChangeAspect="1"/>
          </p:cNvPicPr>
          <p:nvPr/>
        </p:nvPicPr>
        <p:blipFill>
          <a:blip r:embed="rId3"/>
          <a:stretch>
            <a:fillRect/>
          </a:stretch>
        </p:blipFill>
        <p:spPr>
          <a:xfrm>
            <a:off x="3034747" y="3113606"/>
            <a:ext cx="6712339" cy="3585719"/>
          </a:xfrm>
          <a:prstGeom prst="rect">
            <a:avLst/>
          </a:prstGeom>
        </p:spPr>
      </p:pic>
      <p:sp>
        <p:nvSpPr>
          <p:cNvPr id="4" name="TextBox 3">
            <a:extLst>
              <a:ext uri="{FF2B5EF4-FFF2-40B4-BE49-F238E27FC236}">
                <a16:creationId xmlns:a16="http://schemas.microsoft.com/office/drawing/2014/main" id="{347DC1E1-BD65-4697-91C7-979DEFFD8301}"/>
              </a:ext>
            </a:extLst>
          </p:cNvPr>
          <p:cNvSpPr txBox="1"/>
          <p:nvPr/>
        </p:nvSpPr>
        <p:spPr>
          <a:xfrm>
            <a:off x="169232" y="2782669"/>
            <a:ext cx="1569494" cy="646331"/>
          </a:xfrm>
          <a:prstGeom prst="rect">
            <a:avLst/>
          </a:prstGeom>
          <a:noFill/>
        </p:spPr>
        <p:txBody>
          <a:bodyPr wrap="square" rtlCol="0">
            <a:spAutoFit/>
          </a:bodyPr>
          <a:lstStyle/>
          <a:p>
            <a:r>
              <a:rPr lang="en-US" dirty="0"/>
              <a:t>Results of the MARS Model</a:t>
            </a:r>
          </a:p>
        </p:txBody>
      </p:sp>
    </p:spTree>
    <p:extLst>
      <p:ext uri="{BB962C8B-B14F-4D97-AF65-F5344CB8AC3E}">
        <p14:creationId xmlns:p14="http://schemas.microsoft.com/office/powerpoint/2010/main" val="2631795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F0F90-1D27-4A91-ADE6-7CCF401B5DAB}"/>
              </a:ext>
            </a:extLst>
          </p:cNvPr>
          <p:cNvPicPr>
            <a:picLocks noChangeAspect="1"/>
          </p:cNvPicPr>
          <p:nvPr/>
        </p:nvPicPr>
        <p:blipFill>
          <a:blip r:embed="rId2"/>
          <a:stretch>
            <a:fillRect/>
          </a:stretch>
        </p:blipFill>
        <p:spPr>
          <a:xfrm>
            <a:off x="2822712" y="209596"/>
            <a:ext cx="7177827" cy="3219404"/>
          </a:xfrm>
          <a:prstGeom prst="rect">
            <a:avLst/>
          </a:prstGeom>
        </p:spPr>
      </p:pic>
      <p:pic>
        <p:nvPicPr>
          <p:cNvPr id="3" name="Picture 2">
            <a:extLst>
              <a:ext uri="{FF2B5EF4-FFF2-40B4-BE49-F238E27FC236}">
                <a16:creationId xmlns:a16="http://schemas.microsoft.com/office/drawing/2014/main" id="{0C56FDE1-07A1-4F80-8798-8AEFB7695892}"/>
              </a:ext>
            </a:extLst>
          </p:cNvPr>
          <p:cNvPicPr>
            <a:picLocks noChangeAspect="1"/>
          </p:cNvPicPr>
          <p:nvPr/>
        </p:nvPicPr>
        <p:blipFill>
          <a:blip r:embed="rId3"/>
          <a:stretch>
            <a:fillRect/>
          </a:stretch>
        </p:blipFill>
        <p:spPr>
          <a:xfrm>
            <a:off x="3498574" y="3610959"/>
            <a:ext cx="6361581" cy="2872235"/>
          </a:xfrm>
          <a:prstGeom prst="rect">
            <a:avLst/>
          </a:prstGeom>
        </p:spPr>
      </p:pic>
      <p:sp>
        <p:nvSpPr>
          <p:cNvPr id="4" name="TextBox 3">
            <a:extLst>
              <a:ext uri="{FF2B5EF4-FFF2-40B4-BE49-F238E27FC236}">
                <a16:creationId xmlns:a16="http://schemas.microsoft.com/office/drawing/2014/main" id="{3C05A897-523A-4480-A177-827BC93034C2}"/>
              </a:ext>
            </a:extLst>
          </p:cNvPr>
          <p:cNvSpPr txBox="1"/>
          <p:nvPr/>
        </p:nvSpPr>
        <p:spPr>
          <a:xfrm>
            <a:off x="169232" y="2782669"/>
            <a:ext cx="1569494" cy="646331"/>
          </a:xfrm>
          <a:prstGeom prst="rect">
            <a:avLst/>
          </a:prstGeom>
          <a:noFill/>
        </p:spPr>
        <p:txBody>
          <a:bodyPr wrap="square" rtlCol="0">
            <a:spAutoFit/>
          </a:bodyPr>
          <a:lstStyle/>
          <a:p>
            <a:r>
              <a:rPr lang="en-US" dirty="0"/>
              <a:t>Results of the MARS Model</a:t>
            </a:r>
          </a:p>
        </p:txBody>
      </p:sp>
    </p:spTree>
    <p:extLst>
      <p:ext uri="{BB962C8B-B14F-4D97-AF65-F5344CB8AC3E}">
        <p14:creationId xmlns:p14="http://schemas.microsoft.com/office/powerpoint/2010/main" val="73109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546E5-2D41-4E50-9E08-8EA99882A315}"/>
              </a:ext>
            </a:extLst>
          </p:cNvPr>
          <p:cNvPicPr>
            <a:picLocks noChangeAspect="1"/>
          </p:cNvPicPr>
          <p:nvPr/>
        </p:nvPicPr>
        <p:blipFill>
          <a:blip r:embed="rId2"/>
          <a:stretch>
            <a:fillRect/>
          </a:stretch>
        </p:blipFill>
        <p:spPr>
          <a:xfrm>
            <a:off x="2559526" y="1279663"/>
            <a:ext cx="6542857" cy="4571429"/>
          </a:xfrm>
          <a:prstGeom prst="rect">
            <a:avLst/>
          </a:prstGeom>
        </p:spPr>
      </p:pic>
      <p:sp>
        <p:nvSpPr>
          <p:cNvPr id="3" name="TextBox 2">
            <a:extLst>
              <a:ext uri="{FF2B5EF4-FFF2-40B4-BE49-F238E27FC236}">
                <a16:creationId xmlns:a16="http://schemas.microsoft.com/office/drawing/2014/main" id="{EEB03985-7914-40B7-B423-CD9557074DE2}"/>
              </a:ext>
            </a:extLst>
          </p:cNvPr>
          <p:cNvSpPr txBox="1"/>
          <p:nvPr/>
        </p:nvSpPr>
        <p:spPr>
          <a:xfrm>
            <a:off x="169232" y="2782669"/>
            <a:ext cx="1569494" cy="923330"/>
          </a:xfrm>
          <a:prstGeom prst="rect">
            <a:avLst/>
          </a:prstGeom>
          <a:noFill/>
        </p:spPr>
        <p:txBody>
          <a:bodyPr wrap="square" rtlCol="0">
            <a:spAutoFit/>
          </a:bodyPr>
          <a:lstStyle/>
          <a:p>
            <a:r>
              <a:rPr lang="en-US" dirty="0"/>
              <a:t>Spline Plots from the MARS Model</a:t>
            </a:r>
          </a:p>
        </p:txBody>
      </p:sp>
    </p:spTree>
    <p:extLst>
      <p:ext uri="{BB962C8B-B14F-4D97-AF65-F5344CB8AC3E}">
        <p14:creationId xmlns:p14="http://schemas.microsoft.com/office/powerpoint/2010/main" val="352553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johna\AppData\Local\Temp\SNAGHTML353622e8.PNG">
            <a:extLst>
              <a:ext uri="{FF2B5EF4-FFF2-40B4-BE49-F238E27FC236}">
                <a16:creationId xmlns:a16="http://schemas.microsoft.com/office/drawing/2014/main" id="{15D87CBB-62A2-4B03-8122-47FE429169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388872"/>
            <a:ext cx="10905066" cy="49890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A8768A-FE6B-476E-8B35-9E0692721560}"/>
              </a:ext>
            </a:extLst>
          </p:cNvPr>
          <p:cNvSpPr txBox="1"/>
          <p:nvPr/>
        </p:nvSpPr>
        <p:spPr>
          <a:xfrm>
            <a:off x="328605" y="431758"/>
            <a:ext cx="11534789" cy="892552"/>
          </a:xfrm>
          <a:prstGeom prst="rect">
            <a:avLst/>
          </a:prstGeom>
          <a:noFill/>
        </p:spPr>
        <p:txBody>
          <a:bodyPr wrap="square" rtlCol="0">
            <a:spAutoFit/>
          </a:bodyPr>
          <a:lstStyle/>
          <a:p>
            <a:pPr algn="ctr"/>
            <a:r>
              <a:rPr lang="en-US" sz="2600" dirty="0"/>
              <a:t>Our Sample HCM Data Set: IBM Attrition Dataset—Each Record Ref an Employee</a:t>
            </a:r>
          </a:p>
          <a:p>
            <a:pPr algn="ctr"/>
            <a:r>
              <a:rPr lang="en-US" sz="2600" dirty="0"/>
              <a:t>n=1470</a:t>
            </a:r>
          </a:p>
        </p:txBody>
      </p:sp>
    </p:spTree>
    <p:extLst>
      <p:ext uri="{BB962C8B-B14F-4D97-AF65-F5344CB8AC3E}">
        <p14:creationId xmlns:p14="http://schemas.microsoft.com/office/powerpoint/2010/main" val="1985604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07133-FF9E-4FAC-903B-956406B0D733}"/>
              </a:ext>
            </a:extLst>
          </p:cNvPr>
          <p:cNvPicPr>
            <a:picLocks noChangeAspect="1"/>
          </p:cNvPicPr>
          <p:nvPr/>
        </p:nvPicPr>
        <p:blipFill>
          <a:blip r:embed="rId2"/>
          <a:stretch>
            <a:fillRect/>
          </a:stretch>
        </p:blipFill>
        <p:spPr>
          <a:xfrm>
            <a:off x="698132" y="1696277"/>
            <a:ext cx="10795736" cy="3220279"/>
          </a:xfrm>
          <a:prstGeom prst="rect">
            <a:avLst/>
          </a:prstGeom>
        </p:spPr>
      </p:pic>
      <p:sp>
        <p:nvSpPr>
          <p:cNvPr id="3" name="TextBox 2">
            <a:extLst>
              <a:ext uri="{FF2B5EF4-FFF2-40B4-BE49-F238E27FC236}">
                <a16:creationId xmlns:a16="http://schemas.microsoft.com/office/drawing/2014/main" id="{275E4289-B61F-4B99-AB99-66A915F63708}"/>
              </a:ext>
            </a:extLst>
          </p:cNvPr>
          <p:cNvSpPr txBox="1"/>
          <p:nvPr/>
        </p:nvSpPr>
        <p:spPr>
          <a:xfrm>
            <a:off x="921026" y="318053"/>
            <a:ext cx="9495183" cy="830997"/>
          </a:xfrm>
          <a:prstGeom prst="rect">
            <a:avLst/>
          </a:prstGeom>
          <a:noFill/>
        </p:spPr>
        <p:txBody>
          <a:bodyPr wrap="square" rtlCol="0">
            <a:spAutoFit/>
          </a:bodyPr>
          <a:lstStyle/>
          <a:p>
            <a:pPr algn="ctr"/>
            <a:r>
              <a:rPr lang="en-US" sz="2400" dirty="0"/>
              <a:t>MARS Models Are Also Linear. Deployment Requires A Two-Step Process of Probability and Response Prediction</a:t>
            </a:r>
          </a:p>
        </p:txBody>
      </p:sp>
      <p:sp>
        <p:nvSpPr>
          <p:cNvPr id="4" name="TextBox 3">
            <a:extLst>
              <a:ext uri="{FF2B5EF4-FFF2-40B4-BE49-F238E27FC236}">
                <a16:creationId xmlns:a16="http://schemas.microsoft.com/office/drawing/2014/main" id="{233CDA09-9998-4BDD-812B-4612334A063C}"/>
              </a:ext>
            </a:extLst>
          </p:cNvPr>
          <p:cNvSpPr txBox="1"/>
          <p:nvPr/>
        </p:nvSpPr>
        <p:spPr>
          <a:xfrm>
            <a:off x="596348" y="5387013"/>
            <a:ext cx="7421217" cy="646331"/>
          </a:xfrm>
          <a:prstGeom prst="rect">
            <a:avLst/>
          </a:prstGeom>
          <a:noFill/>
        </p:spPr>
        <p:txBody>
          <a:bodyPr wrap="square" rtlCol="0">
            <a:spAutoFit/>
          </a:bodyPr>
          <a:lstStyle/>
          <a:p>
            <a:r>
              <a:rPr lang="en-US" dirty="0"/>
              <a:t>Step 1 Calculate Basis Functions</a:t>
            </a:r>
          </a:p>
          <a:p>
            <a:r>
              <a:rPr lang="en-US" dirty="0"/>
              <a:t>Step 2 Calculate Probability and Response</a:t>
            </a:r>
          </a:p>
        </p:txBody>
      </p:sp>
    </p:spTree>
    <p:extLst>
      <p:ext uri="{BB962C8B-B14F-4D97-AF65-F5344CB8AC3E}">
        <p14:creationId xmlns:p14="http://schemas.microsoft.com/office/powerpoint/2010/main" val="1832171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ohna\AppData\Local\Temp\SNAGHTML2a096ae9.PNG">
            <a:extLst>
              <a:ext uri="{FF2B5EF4-FFF2-40B4-BE49-F238E27FC236}">
                <a16:creationId xmlns:a16="http://schemas.microsoft.com/office/drawing/2014/main" id="{5CF4E3DD-1B0B-4DD5-A2D9-4A1138D50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4" y="445190"/>
            <a:ext cx="12192000" cy="1885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149860-77F9-497D-848B-79BB81211971}"/>
              </a:ext>
            </a:extLst>
          </p:cNvPr>
          <p:cNvSpPr txBox="1"/>
          <p:nvPr/>
        </p:nvSpPr>
        <p:spPr>
          <a:xfrm>
            <a:off x="567840" y="5376375"/>
            <a:ext cx="9526772" cy="923330"/>
          </a:xfrm>
          <a:prstGeom prst="rect">
            <a:avLst/>
          </a:prstGeom>
          <a:noFill/>
        </p:spPr>
        <p:txBody>
          <a:bodyPr wrap="square" rtlCol="0">
            <a:spAutoFit/>
          </a:bodyPr>
          <a:lstStyle/>
          <a:p>
            <a:r>
              <a:rPr lang="en-US" dirty="0"/>
              <a:t>Let’s Walk Through Case Number 1 again, this time using MARS </a:t>
            </a:r>
          </a:p>
          <a:p>
            <a:pPr marL="285750" indent="-285750">
              <a:buFont typeface="Arial" panose="020B0604020202020204" pitchFamily="34" charset="0"/>
              <a:buChar char="•"/>
            </a:pPr>
            <a:r>
              <a:rPr lang="en-US" dirty="0"/>
              <a:t>how does it compute the probability of 0.21183887?</a:t>
            </a:r>
          </a:p>
          <a:p>
            <a:pPr marL="285750" indent="-285750">
              <a:buFont typeface="Arial" panose="020B0604020202020204" pitchFamily="34" charset="0"/>
              <a:buChar char="•"/>
            </a:pPr>
            <a:r>
              <a:rPr lang="en-US" dirty="0"/>
              <a:t>How does it compute the response Class “No”</a:t>
            </a:r>
          </a:p>
        </p:txBody>
      </p:sp>
      <p:pic>
        <p:nvPicPr>
          <p:cNvPr id="4" name="Picture 3">
            <a:extLst>
              <a:ext uri="{FF2B5EF4-FFF2-40B4-BE49-F238E27FC236}">
                <a16:creationId xmlns:a16="http://schemas.microsoft.com/office/drawing/2014/main" id="{363A0BA4-4D8B-43E3-BA02-D3551461894C}"/>
              </a:ext>
            </a:extLst>
          </p:cNvPr>
          <p:cNvPicPr>
            <a:picLocks noChangeAspect="1"/>
          </p:cNvPicPr>
          <p:nvPr/>
        </p:nvPicPr>
        <p:blipFill>
          <a:blip r:embed="rId3"/>
          <a:stretch>
            <a:fillRect/>
          </a:stretch>
        </p:blipFill>
        <p:spPr>
          <a:xfrm>
            <a:off x="1258956" y="2331140"/>
            <a:ext cx="9002459" cy="2685359"/>
          </a:xfrm>
          <a:prstGeom prst="rect">
            <a:avLst/>
          </a:prstGeom>
        </p:spPr>
      </p:pic>
    </p:spTree>
    <p:extLst>
      <p:ext uri="{BB962C8B-B14F-4D97-AF65-F5344CB8AC3E}">
        <p14:creationId xmlns:p14="http://schemas.microsoft.com/office/powerpoint/2010/main" val="3630099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2840A1-6ACB-455A-84D4-8BC83E72F45F}"/>
              </a:ext>
            </a:extLst>
          </p:cNvPr>
          <p:cNvPicPr>
            <a:picLocks noChangeAspect="1"/>
          </p:cNvPicPr>
          <p:nvPr/>
        </p:nvPicPr>
        <p:blipFill>
          <a:blip r:embed="rId2"/>
          <a:stretch>
            <a:fillRect/>
          </a:stretch>
        </p:blipFill>
        <p:spPr>
          <a:xfrm>
            <a:off x="795129" y="2105848"/>
            <a:ext cx="10315447" cy="4752152"/>
          </a:xfrm>
          <a:prstGeom prst="rect">
            <a:avLst/>
          </a:prstGeom>
        </p:spPr>
      </p:pic>
      <p:pic>
        <p:nvPicPr>
          <p:cNvPr id="3" name="Picture 2" descr="C:\Users\johna\AppData\Local\Temp\SNAGHTML2a096ae9.PNG">
            <a:extLst>
              <a:ext uri="{FF2B5EF4-FFF2-40B4-BE49-F238E27FC236}">
                <a16:creationId xmlns:a16="http://schemas.microsoft.com/office/drawing/2014/main" id="{95908E6C-167B-4ED7-B9C5-AC2884561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7" y="219898"/>
            <a:ext cx="12192000" cy="18859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765D70A-D3E6-4831-A3D5-F2655BC9B2B5}"/>
              </a:ext>
            </a:extLst>
          </p:cNvPr>
          <p:cNvCxnSpPr/>
          <p:nvPr/>
        </p:nvCxnSpPr>
        <p:spPr>
          <a:xfrm>
            <a:off x="636104" y="848139"/>
            <a:ext cx="5565913" cy="5340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Left 5">
            <a:extLst>
              <a:ext uri="{FF2B5EF4-FFF2-40B4-BE49-F238E27FC236}">
                <a16:creationId xmlns:a16="http://schemas.microsoft.com/office/drawing/2014/main" id="{41746971-03ED-4B0B-86D7-0394AEB43FF7}"/>
              </a:ext>
            </a:extLst>
          </p:cNvPr>
          <p:cNvSpPr/>
          <p:nvPr/>
        </p:nvSpPr>
        <p:spPr>
          <a:xfrm rot="19386044">
            <a:off x="4050947" y="3932053"/>
            <a:ext cx="1432566" cy="243159"/>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90FA08-2643-4FC1-85F0-58C9B12EBA6D}"/>
              </a:ext>
            </a:extLst>
          </p:cNvPr>
          <p:cNvSpPr txBox="1"/>
          <p:nvPr/>
        </p:nvSpPr>
        <p:spPr>
          <a:xfrm>
            <a:off x="7739270" y="5592417"/>
            <a:ext cx="3371306" cy="646331"/>
          </a:xfrm>
          <a:prstGeom prst="rect">
            <a:avLst/>
          </a:prstGeom>
          <a:noFill/>
        </p:spPr>
        <p:txBody>
          <a:bodyPr wrap="square" rtlCol="0">
            <a:spAutoFit/>
          </a:bodyPr>
          <a:lstStyle/>
          <a:p>
            <a:pPr algn="ctr"/>
            <a:r>
              <a:rPr lang="en-US" dirty="0">
                <a:solidFill>
                  <a:srgbClr val="FF0000"/>
                </a:solidFill>
              </a:rPr>
              <a:t>Validating MARS Scoring of Attrition Dataset</a:t>
            </a:r>
          </a:p>
        </p:txBody>
      </p:sp>
    </p:spTree>
    <p:extLst>
      <p:ext uri="{BB962C8B-B14F-4D97-AF65-F5344CB8AC3E}">
        <p14:creationId xmlns:p14="http://schemas.microsoft.com/office/powerpoint/2010/main" val="4200903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DD7DBEA6-D2D2-4275-9C33-58E0DA12A4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8065" y="1624084"/>
            <a:ext cx="9397314" cy="4604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E6B2EC-50D0-41EB-AD91-8B759797B803}"/>
              </a:ext>
            </a:extLst>
          </p:cNvPr>
          <p:cNvSpPr txBox="1"/>
          <p:nvPr/>
        </p:nvSpPr>
        <p:spPr>
          <a:xfrm>
            <a:off x="526073" y="46657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600" kern="1200" dirty="0">
                <a:ea typeface="+mj-ea"/>
                <a:cs typeface="+mj-cs"/>
              </a:rPr>
              <a:t>Using Excel VBA to Deploy Logistic Regression Model For Scoring </a:t>
            </a:r>
          </a:p>
          <a:p>
            <a:pPr algn="ctr">
              <a:lnSpc>
                <a:spcPct val="90000"/>
              </a:lnSpc>
              <a:spcBef>
                <a:spcPct val="0"/>
              </a:spcBef>
              <a:spcAft>
                <a:spcPts val="600"/>
              </a:spcAft>
            </a:pPr>
            <a:r>
              <a:rPr lang="en-US" sz="2600" kern="1200" dirty="0">
                <a:ea typeface="+mj-ea"/>
                <a:cs typeface="+mj-cs"/>
              </a:rPr>
              <a:t>--Attrition Example  </a:t>
            </a:r>
          </a:p>
        </p:txBody>
      </p:sp>
      <p:sp>
        <p:nvSpPr>
          <p:cNvPr id="2" name="TextBox 1">
            <a:extLst>
              <a:ext uri="{FF2B5EF4-FFF2-40B4-BE49-F238E27FC236}">
                <a16:creationId xmlns:a16="http://schemas.microsoft.com/office/drawing/2014/main" id="{C7594A7C-0883-408B-ABD1-C0343F20172B}"/>
              </a:ext>
            </a:extLst>
          </p:cNvPr>
          <p:cNvSpPr txBox="1"/>
          <p:nvPr/>
        </p:nvSpPr>
        <p:spPr>
          <a:xfrm>
            <a:off x="10337181" y="3603260"/>
            <a:ext cx="1473712" cy="1477328"/>
          </a:xfrm>
          <a:prstGeom prst="rect">
            <a:avLst/>
          </a:prstGeom>
          <a:noFill/>
        </p:spPr>
        <p:txBody>
          <a:bodyPr wrap="square" rtlCol="0">
            <a:spAutoFit/>
          </a:bodyPr>
          <a:lstStyle/>
          <a:p>
            <a:pPr algn="ctr"/>
            <a:r>
              <a:rPr lang="en-US" dirty="0"/>
              <a:t>Threshold set to 0.16 given an unbalanced dataset</a:t>
            </a:r>
          </a:p>
        </p:txBody>
      </p:sp>
      <p:sp>
        <p:nvSpPr>
          <p:cNvPr id="3" name="TextBox 2">
            <a:extLst>
              <a:ext uri="{FF2B5EF4-FFF2-40B4-BE49-F238E27FC236}">
                <a16:creationId xmlns:a16="http://schemas.microsoft.com/office/drawing/2014/main" id="{154EFBF3-2A13-466A-9185-5227D19A1415}"/>
              </a:ext>
            </a:extLst>
          </p:cNvPr>
          <p:cNvSpPr txBox="1"/>
          <p:nvPr/>
        </p:nvSpPr>
        <p:spPr>
          <a:xfrm>
            <a:off x="921053" y="1452389"/>
            <a:ext cx="4754533" cy="369332"/>
          </a:xfrm>
          <a:prstGeom prst="rect">
            <a:avLst/>
          </a:prstGeom>
          <a:noFill/>
        </p:spPr>
        <p:txBody>
          <a:bodyPr wrap="square" rtlCol="0">
            <a:spAutoFit/>
          </a:bodyPr>
          <a:lstStyle/>
          <a:p>
            <a:r>
              <a:rPr lang="en-US" i="1" dirty="0">
                <a:solidFill>
                  <a:srgbClr val="0070C0"/>
                </a:solidFill>
              </a:rPr>
              <a:t>Source Code (Similar for Tableau and Power BI)</a:t>
            </a:r>
          </a:p>
        </p:txBody>
      </p:sp>
    </p:spTree>
    <p:extLst>
      <p:ext uri="{BB962C8B-B14F-4D97-AF65-F5344CB8AC3E}">
        <p14:creationId xmlns:p14="http://schemas.microsoft.com/office/powerpoint/2010/main" val="286756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74416E-B445-4AF0-A976-27453E6D512F}"/>
              </a:ext>
            </a:extLst>
          </p:cNvPr>
          <p:cNvSpPr txBox="1"/>
          <p:nvPr/>
        </p:nvSpPr>
        <p:spPr>
          <a:xfrm>
            <a:off x="1996751" y="354563"/>
            <a:ext cx="8248261" cy="584775"/>
          </a:xfrm>
          <a:prstGeom prst="rect">
            <a:avLst/>
          </a:prstGeom>
          <a:noFill/>
        </p:spPr>
        <p:txBody>
          <a:bodyPr wrap="square" rtlCol="0">
            <a:spAutoFit/>
          </a:bodyPr>
          <a:lstStyle/>
          <a:p>
            <a:pPr algn="ctr"/>
            <a:r>
              <a:rPr lang="en-US" sz="3200" dirty="0"/>
              <a:t>Files For Reference</a:t>
            </a:r>
          </a:p>
        </p:txBody>
      </p:sp>
      <p:pic>
        <p:nvPicPr>
          <p:cNvPr id="5" name="Picture 4">
            <a:extLst>
              <a:ext uri="{FF2B5EF4-FFF2-40B4-BE49-F238E27FC236}">
                <a16:creationId xmlns:a16="http://schemas.microsoft.com/office/drawing/2014/main" id="{B23CDEF0-6D91-40F7-98D4-8E1BEAD935CE}"/>
              </a:ext>
            </a:extLst>
          </p:cNvPr>
          <p:cNvPicPr>
            <a:picLocks noChangeAspect="1"/>
          </p:cNvPicPr>
          <p:nvPr/>
        </p:nvPicPr>
        <p:blipFill>
          <a:blip r:embed="rId2"/>
          <a:stretch>
            <a:fillRect/>
          </a:stretch>
        </p:blipFill>
        <p:spPr>
          <a:xfrm>
            <a:off x="1695450" y="1076757"/>
            <a:ext cx="8801100" cy="5286375"/>
          </a:xfrm>
          <a:prstGeom prst="rect">
            <a:avLst/>
          </a:prstGeom>
        </p:spPr>
      </p:pic>
      <p:sp>
        <p:nvSpPr>
          <p:cNvPr id="6" name="TextBox 5">
            <a:extLst>
              <a:ext uri="{FF2B5EF4-FFF2-40B4-BE49-F238E27FC236}">
                <a16:creationId xmlns:a16="http://schemas.microsoft.com/office/drawing/2014/main" id="{BD47F402-44AF-4C2A-B04D-7F41BDDFD1AD}"/>
              </a:ext>
            </a:extLst>
          </p:cNvPr>
          <p:cNvSpPr txBox="1"/>
          <p:nvPr/>
        </p:nvSpPr>
        <p:spPr>
          <a:xfrm>
            <a:off x="166255" y="5153891"/>
            <a:ext cx="1302327" cy="923330"/>
          </a:xfrm>
          <a:prstGeom prst="rect">
            <a:avLst/>
          </a:prstGeom>
          <a:noFill/>
        </p:spPr>
        <p:txBody>
          <a:bodyPr wrap="square" rtlCol="0">
            <a:spAutoFit/>
          </a:bodyPr>
          <a:lstStyle/>
          <a:p>
            <a:r>
              <a:rPr lang="en-US" dirty="0"/>
              <a:t>Next Week’s Focus</a:t>
            </a:r>
          </a:p>
        </p:txBody>
      </p:sp>
    </p:spTree>
    <p:extLst>
      <p:ext uri="{BB962C8B-B14F-4D97-AF65-F5344CB8AC3E}">
        <p14:creationId xmlns:p14="http://schemas.microsoft.com/office/powerpoint/2010/main" val="3081167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8115" y="1155397"/>
            <a:ext cx="9407118" cy="5306291"/>
          </a:xfrm>
          <a:prstGeom prst="rect">
            <a:avLst/>
          </a:prstGeom>
          <a:ln>
            <a:solidFill>
              <a:schemeClr val="tx1"/>
            </a:solidFill>
          </a:ln>
        </p:spPr>
      </p:pic>
      <p:sp>
        <p:nvSpPr>
          <p:cNvPr id="2" name="TextBox 1"/>
          <p:cNvSpPr txBox="1"/>
          <p:nvPr/>
        </p:nvSpPr>
        <p:spPr>
          <a:xfrm>
            <a:off x="0" y="992386"/>
            <a:ext cx="2148115" cy="5632311"/>
          </a:xfrm>
          <a:prstGeom prst="rect">
            <a:avLst/>
          </a:prstGeom>
          <a:noFill/>
        </p:spPr>
        <p:txBody>
          <a:bodyPr wrap="square" rtlCol="0">
            <a:spAutoFit/>
          </a:bodyPr>
          <a:lstStyle/>
          <a:p>
            <a:r>
              <a:rPr lang="en-US" dirty="0"/>
              <a:t>Organizational Change Projects Are Particularly Challenging Because the Project Manager Must Successfully Handle:</a:t>
            </a:r>
          </a:p>
          <a:p>
            <a:pPr marL="285750" indent="-285750">
              <a:buFont typeface="Arial" panose="020B0604020202020204" pitchFamily="34" charset="0"/>
              <a:buChar char="•"/>
            </a:pPr>
            <a:r>
              <a:rPr lang="en-US" dirty="0"/>
              <a:t>Technology Implementation</a:t>
            </a:r>
          </a:p>
          <a:p>
            <a:pPr marL="285750" indent="-285750">
              <a:buFont typeface="Arial" panose="020B0604020202020204" pitchFamily="34" charset="0"/>
              <a:buChar char="•"/>
            </a:pPr>
            <a:r>
              <a:rPr lang="en-US" dirty="0"/>
              <a:t>Business Process Change</a:t>
            </a:r>
          </a:p>
          <a:p>
            <a:pPr marL="285750" indent="-285750">
              <a:buFont typeface="Arial" panose="020B0604020202020204" pitchFamily="34" charset="0"/>
              <a:buChar char="•"/>
            </a:pPr>
            <a:r>
              <a:rPr lang="en-US" dirty="0"/>
              <a:t>User Understanding and Acceptance of Change</a:t>
            </a:r>
          </a:p>
          <a:p>
            <a:pPr marL="285750" indent="-285750">
              <a:buFont typeface="Arial" panose="020B0604020202020204" pitchFamily="34" charset="0"/>
              <a:buChar char="•"/>
            </a:pPr>
            <a:r>
              <a:rPr lang="en-US" dirty="0"/>
              <a:t>Stakeholder Expectations</a:t>
            </a:r>
          </a:p>
          <a:p>
            <a:pPr marL="285750" indent="-285750">
              <a:buFont typeface="Arial" panose="020B0604020202020204" pitchFamily="34" charset="0"/>
              <a:buChar char="•"/>
            </a:pPr>
            <a:r>
              <a:rPr lang="en-US" dirty="0"/>
              <a:t>Special Public Sector Considerations</a:t>
            </a:r>
          </a:p>
        </p:txBody>
      </p:sp>
      <p:sp>
        <p:nvSpPr>
          <p:cNvPr id="4" name="TextBox 3"/>
          <p:cNvSpPr txBox="1"/>
          <p:nvPr/>
        </p:nvSpPr>
        <p:spPr>
          <a:xfrm>
            <a:off x="894950" y="75045"/>
            <a:ext cx="10660283" cy="954107"/>
          </a:xfrm>
          <a:prstGeom prst="rect">
            <a:avLst/>
          </a:prstGeom>
          <a:noFill/>
        </p:spPr>
        <p:txBody>
          <a:bodyPr wrap="square" rtlCol="0">
            <a:spAutoFit/>
          </a:bodyPr>
          <a:lstStyle/>
          <a:p>
            <a:pPr algn="ctr"/>
            <a:r>
              <a:rPr lang="en-US" sz="2800" dirty="0"/>
              <a:t>It Is Common for Technical Project Managers to Focus on The Technology and Forget About Adoption and Acceptance </a:t>
            </a:r>
          </a:p>
        </p:txBody>
      </p:sp>
    </p:spTree>
    <p:extLst>
      <p:ext uri="{BB962C8B-B14F-4D97-AF65-F5344CB8AC3E}">
        <p14:creationId xmlns:p14="http://schemas.microsoft.com/office/powerpoint/2010/main" val="92245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51B82-ED68-431A-B87C-868342412AA7}"/>
              </a:ext>
            </a:extLst>
          </p:cNvPr>
          <p:cNvPicPr>
            <a:picLocks noChangeAspect="1"/>
          </p:cNvPicPr>
          <p:nvPr/>
        </p:nvPicPr>
        <p:blipFill>
          <a:blip r:embed="rId2"/>
          <a:stretch>
            <a:fillRect/>
          </a:stretch>
        </p:blipFill>
        <p:spPr>
          <a:xfrm>
            <a:off x="2267338" y="1363875"/>
            <a:ext cx="7316028" cy="4908560"/>
          </a:xfrm>
          <a:prstGeom prst="rect">
            <a:avLst/>
          </a:prstGeom>
        </p:spPr>
      </p:pic>
      <p:sp>
        <p:nvSpPr>
          <p:cNvPr id="3" name="TextBox 2">
            <a:extLst>
              <a:ext uri="{FF2B5EF4-FFF2-40B4-BE49-F238E27FC236}">
                <a16:creationId xmlns:a16="http://schemas.microsoft.com/office/drawing/2014/main" id="{BDDAC6AE-4F85-4282-B6D2-DF17010E9A29}"/>
              </a:ext>
            </a:extLst>
          </p:cNvPr>
          <p:cNvSpPr txBox="1"/>
          <p:nvPr/>
        </p:nvSpPr>
        <p:spPr>
          <a:xfrm>
            <a:off x="1324947" y="205273"/>
            <a:ext cx="9731829" cy="830997"/>
          </a:xfrm>
          <a:prstGeom prst="rect">
            <a:avLst/>
          </a:prstGeom>
          <a:noFill/>
        </p:spPr>
        <p:txBody>
          <a:bodyPr wrap="square" rtlCol="0">
            <a:spAutoFit/>
          </a:bodyPr>
          <a:lstStyle/>
          <a:p>
            <a:pPr algn="ctr"/>
            <a:r>
              <a:rPr lang="en-US" sz="2400" dirty="0"/>
              <a:t>We Have Been Presented With Compelling Evidence As To Why An Emergency Situation Was Declared For Certain Geographical Regions</a:t>
            </a:r>
          </a:p>
        </p:txBody>
      </p:sp>
      <p:sp>
        <p:nvSpPr>
          <p:cNvPr id="4" name="TextBox 3">
            <a:extLst>
              <a:ext uri="{FF2B5EF4-FFF2-40B4-BE49-F238E27FC236}">
                <a16:creationId xmlns:a16="http://schemas.microsoft.com/office/drawing/2014/main" id="{290AFAA6-4B7A-46CC-BBE0-D19B89145D67}"/>
              </a:ext>
            </a:extLst>
          </p:cNvPr>
          <p:cNvSpPr txBox="1"/>
          <p:nvPr/>
        </p:nvSpPr>
        <p:spPr>
          <a:xfrm>
            <a:off x="2864498" y="1129004"/>
            <a:ext cx="6344816" cy="369332"/>
          </a:xfrm>
          <a:prstGeom prst="rect">
            <a:avLst/>
          </a:prstGeom>
          <a:noFill/>
        </p:spPr>
        <p:txBody>
          <a:bodyPr wrap="square" rtlCol="0">
            <a:spAutoFit/>
          </a:bodyPr>
          <a:lstStyle/>
          <a:p>
            <a:pPr algn="ctr"/>
            <a:r>
              <a:rPr lang="en-US" dirty="0"/>
              <a:t>Example: New Jersey</a:t>
            </a:r>
          </a:p>
        </p:txBody>
      </p:sp>
    </p:spTree>
    <p:extLst>
      <p:ext uri="{BB962C8B-B14F-4D97-AF65-F5344CB8AC3E}">
        <p14:creationId xmlns:p14="http://schemas.microsoft.com/office/powerpoint/2010/main" val="2123130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9D0A66-5058-41AB-8F00-C3848DDE5FE5}"/>
              </a:ext>
            </a:extLst>
          </p:cNvPr>
          <p:cNvPicPr>
            <a:picLocks noChangeAspect="1"/>
          </p:cNvPicPr>
          <p:nvPr/>
        </p:nvPicPr>
        <p:blipFill>
          <a:blip r:embed="rId2"/>
          <a:stretch>
            <a:fillRect/>
          </a:stretch>
        </p:blipFill>
        <p:spPr>
          <a:xfrm>
            <a:off x="195943" y="117124"/>
            <a:ext cx="5826065" cy="4223335"/>
          </a:xfrm>
          <a:prstGeom prst="rect">
            <a:avLst/>
          </a:prstGeom>
        </p:spPr>
      </p:pic>
      <p:pic>
        <p:nvPicPr>
          <p:cNvPr id="3" name="Picture 2">
            <a:extLst>
              <a:ext uri="{FF2B5EF4-FFF2-40B4-BE49-F238E27FC236}">
                <a16:creationId xmlns:a16="http://schemas.microsoft.com/office/drawing/2014/main" id="{32302CE6-E16A-4A6C-B333-4A030866E31E}"/>
              </a:ext>
            </a:extLst>
          </p:cNvPr>
          <p:cNvPicPr>
            <a:picLocks noChangeAspect="1"/>
          </p:cNvPicPr>
          <p:nvPr/>
        </p:nvPicPr>
        <p:blipFill>
          <a:blip r:embed="rId3"/>
          <a:stretch>
            <a:fillRect/>
          </a:stretch>
        </p:blipFill>
        <p:spPr>
          <a:xfrm>
            <a:off x="6022008" y="2373172"/>
            <a:ext cx="6227914" cy="4367704"/>
          </a:xfrm>
          <a:prstGeom prst="rect">
            <a:avLst/>
          </a:prstGeom>
        </p:spPr>
      </p:pic>
      <p:sp>
        <p:nvSpPr>
          <p:cNvPr id="4" name="TextBox 3">
            <a:extLst>
              <a:ext uri="{FF2B5EF4-FFF2-40B4-BE49-F238E27FC236}">
                <a16:creationId xmlns:a16="http://schemas.microsoft.com/office/drawing/2014/main" id="{97C3A461-882B-4B6A-9F52-56F12EB1A110}"/>
              </a:ext>
            </a:extLst>
          </p:cNvPr>
          <p:cNvSpPr txBox="1"/>
          <p:nvPr/>
        </p:nvSpPr>
        <p:spPr>
          <a:xfrm>
            <a:off x="6895323" y="410547"/>
            <a:ext cx="4973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But The Problem Does Not Effect All Geographical Regions Equally</a:t>
            </a:r>
          </a:p>
          <a:p>
            <a:pPr marL="285750" indent="-285750">
              <a:buFont typeface="Arial" panose="020B0604020202020204" pitchFamily="34" charset="0"/>
              <a:buChar char="•"/>
            </a:pPr>
            <a:r>
              <a:rPr lang="en-US" dirty="0"/>
              <a:t>Some States Caught Up In the Principle of Insufficient Reason and Treated All Regions Uniformly—not an optimal policy</a:t>
            </a:r>
          </a:p>
        </p:txBody>
      </p:sp>
      <p:sp>
        <p:nvSpPr>
          <p:cNvPr id="5" name="Rectangle 4">
            <a:extLst>
              <a:ext uri="{FF2B5EF4-FFF2-40B4-BE49-F238E27FC236}">
                <a16:creationId xmlns:a16="http://schemas.microsoft.com/office/drawing/2014/main" id="{2966BA07-6D5E-48DA-B409-11CBBD81DA6E}"/>
              </a:ext>
            </a:extLst>
          </p:cNvPr>
          <p:cNvSpPr/>
          <p:nvPr/>
        </p:nvSpPr>
        <p:spPr>
          <a:xfrm>
            <a:off x="195943" y="4861449"/>
            <a:ext cx="6096000" cy="923330"/>
          </a:xfrm>
          <a:prstGeom prst="rect">
            <a:avLst/>
          </a:prstGeom>
        </p:spPr>
        <p:txBody>
          <a:bodyPr>
            <a:spAutoFit/>
          </a:bodyPr>
          <a:lstStyle/>
          <a:p>
            <a:r>
              <a:rPr lang="en-US" dirty="0">
                <a:hlinkClick r:id="rId4"/>
              </a:rPr>
              <a:t>https://nj.gov/health/chs/documents/2015-2020%20Deaths%20by%20Month%20and%20County%20of%20Residence.pdf</a:t>
            </a:r>
            <a:r>
              <a:rPr lang="en-US" dirty="0"/>
              <a:t> </a:t>
            </a:r>
          </a:p>
        </p:txBody>
      </p:sp>
    </p:spTree>
    <p:extLst>
      <p:ext uri="{BB962C8B-B14F-4D97-AF65-F5344CB8AC3E}">
        <p14:creationId xmlns:p14="http://schemas.microsoft.com/office/powerpoint/2010/main" val="4096281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135D31-4713-4C75-9C18-12D4E47A7B44}"/>
              </a:ext>
            </a:extLst>
          </p:cNvPr>
          <p:cNvSpPr txBox="1"/>
          <p:nvPr/>
        </p:nvSpPr>
        <p:spPr>
          <a:xfrm>
            <a:off x="2289108" y="111753"/>
            <a:ext cx="6941975" cy="1077218"/>
          </a:xfrm>
          <a:prstGeom prst="rect">
            <a:avLst/>
          </a:prstGeom>
          <a:noFill/>
        </p:spPr>
        <p:txBody>
          <a:bodyPr wrap="square" rtlCol="0">
            <a:spAutoFit/>
          </a:bodyPr>
          <a:lstStyle/>
          <a:p>
            <a:pPr algn="ctr"/>
            <a:r>
              <a:rPr lang="en-US" sz="3200" dirty="0"/>
              <a:t>Need for Hypothesis Testing and Tripwire Metrics at the Local Level</a:t>
            </a:r>
          </a:p>
        </p:txBody>
      </p:sp>
      <p:sp>
        <p:nvSpPr>
          <p:cNvPr id="3" name="TextBox 2">
            <a:extLst>
              <a:ext uri="{FF2B5EF4-FFF2-40B4-BE49-F238E27FC236}">
                <a16:creationId xmlns:a16="http://schemas.microsoft.com/office/drawing/2014/main" id="{B2B9E763-2B12-4696-BA8E-A66ED613EDC5}"/>
              </a:ext>
            </a:extLst>
          </p:cNvPr>
          <p:cNvSpPr txBox="1"/>
          <p:nvPr/>
        </p:nvSpPr>
        <p:spPr>
          <a:xfrm>
            <a:off x="856860" y="1315103"/>
            <a:ext cx="9806473"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Devastating Impact from Virus and Economic Decline</a:t>
            </a:r>
          </a:p>
          <a:p>
            <a:pPr marL="285750" indent="-285750">
              <a:buFont typeface="Arial" panose="020B0604020202020204" pitchFamily="34" charset="0"/>
              <a:buChar char="•"/>
            </a:pPr>
            <a:r>
              <a:rPr lang="en-US" sz="2400" dirty="0"/>
              <a:t>Strategy Requires Us to Prevent </a:t>
            </a:r>
            <a:r>
              <a:rPr lang="en-US" sz="2400"/>
              <a:t>Future Disruption </a:t>
            </a:r>
            <a:r>
              <a:rPr lang="en-US" sz="2400">
                <a:hlinkClick r:id="rId2"/>
              </a:rPr>
              <a:t>https://info.minitab.com/resources/videos/webinars-on-demand/elmhurst-college-reopening</a:t>
            </a:r>
            <a:r>
              <a:rPr lang="en-US" sz="2400"/>
              <a:t> </a:t>
            </a:r>
            <a:endParaRPr lang="en-US" sz="2400" dirty="0"/>
          </a:p>
          <a:p>
            <a:pPr marL="285750" indent="-285750">
              <a:buFont typeface="Arial" panose="020B0604020202020204" pitchFamily="34" charset="0"/>
              <a:buChar char="•"/>
            </a:pPr>
            <a:r>
              <a:rPr lang="en-US" sz="2400" dirty="0"/>
              <a:t>Plus Some Concern About Policy Guidance From CDC:</a:t>
            </a:r>
          </a:p>
          <a:p>
            <a:pPr marL="742950" lvl="1" indent="-285750">
              <a:buFont typeface="Arial" panose="020B0604020202020204" pitchFamily="34" charset="0"/>
              <a:buChar char="•"/>
            </a:pPr>
            <a:r>
              <a:rPr lang="en-US" sz="2400" dirty="0"/>
              <a:t>Swiss Research Report </a:t>
            </a:r>
            <a:r>
              <a:rPr lang="en-US" sz="2400" dirty="0">
                <a:hlinkClick r:id="rId3"/>
              </a:rPr>
              <a:t>https://swprs.org/a-swiss-doctor-on-covid-19/</a:t>
            </a:r>
            <a:r>
              <a:rPr lang="en-US" sz="2400" dirty="0"/>
              <a:t> </a:t>
            </a:r>
          </a:p>
          <a:p>
            <a:pPr marL="742950" lvl="1" indent="-285750">
              <a:buFont typeface="Arial" panose="020B0604020202020204" pitchFamily="34" charset="0"/>
              <a:buChar char="•"/>
            </a:pPr>
            <a:r>
              <a:rPr lang="en-US" sz="2400" dirty="0"/>
              <a:t>Ferguson and Imperial College Model</a:t>
            </a:r>
          </a:p>
          <a:p>
            <a:pPr marL="1200150" lvl="2" indent="-285750">
              <a:buFont typeface="Arial" panose="020B0604020202020204" pitchFamily="34" charset="0"/>
              <a:buChar char="•"/>
            </a:pPr>
            <a:r>
              <a:rPr lang="en-US" sz="2400" dirty="0">
                <a:hlinkClick r:id="rId4"/>
              </a:rPr>
              <a:t>https://www.nationalreview.com/corner/professor-lockdown-modeler-resigns-in-disgrace/</a:t>
            </a:r>
            <a:r>
              <a:rPr lang="en-US" sz="2400" dirty="0"/>
              <a:t> </a:t>
            </a:r>
          </a:p>
          <a:p>
            <a:pPr marL="1200150" lvl="2" indent="-285750">
              <a:buFont typeface="Arial" panose="020B0604020202020204" pitchFamily="34" charset="0"/>
              <a:buChar char="•"/>
            </a:pPr>
            <a:r>
              <a:rPr lang="en-US" sz="2400" dirty="0"/>
              <a:t> </a:t>
            </a:r>
            <a:r>
              <a:rPr lang="en-US" sz="2400" dirty="0">
                <a:hlinkClick r:id="rId5"/>
              </a:rPr>
              <a:t>https://www.armstrongeconomics.com/world-news/corruption/i-have-reviewed-fergusons-code/</a:t>
            </a:r>
            <a:r>
              <a:rPr lang="en-US" sz="2400" dirty="0"/>
              <a:t> </a:t>
            </a:r>
          </a:p>
          <a:p>
            <a:pPr marL="742950" lvl="1" indent="-285750">
              <a:buFont typeface="Arial" panose="020B0604020202020204" pitchFamily="34" charset="0"/>
              <a:buChar char="•"/>
            </a:pPr>
            <a:r>
              <a:rPr lang="en-US" sz="2400" dirty="0"/>
              <a:t>Where is science in all of this?</a:t>
            </a:r>
          </a:p>
          <a:p>
            <a:pPr marL="285750" indent="-285750">
              <a:buFont typeface="Arial" panose="020B0604020202020204" pitchFamily="34" charset="0"/>
              <a:buChar char="•"/>
            </a:pPr>
            <a:r>
              <a:rPr lang="en-US" sz="2400" dirty="0"/>
              <a:t>Go Back to Basics</a:t>
            </a:r>
          </a:p>
          <a:p>
            <a:pPr marL="742950" lvl="1" indent="-285750">
              <a:buFont typeface="Arial" panose="020B0604020202020204" pitchFamily="34" charset="0"/>
              <a:buChar char="•"/>
            </a:pPr>
            <a:r>
              <a:rPr lang="en-US" sz="2400" dirty="0"/>
              <a:t>Peirce</a:t>
            </a:r>
          </a:p>
          <a:p>
            <a:pPr marL="742950" lvl="1" indent="-285750">
              <a:buFont typeface="Arial" panose="020B0604020202020204" pitchFamily="34" charset="0"/>
              <a:buChar char="•"/>
            </a:pPr>
            <a:r>
              <a:rPr lang="en-US" sz="2400" dirty="0"/>
              <a:t>Popper</a:t>
            </a:r>
          </a:p>
        </p:txBody>
      </p:sp>
    </p:spTree>
    <p:extLst>
      <p:ext uri="{BB962C8B-B14F-4D97-AF65-F5344CB8AC3E}">
        <p14:creationId xmlns:p14="http://schemas.microsoft.com/office/powerpoint/2010/main" val="2834754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66D54-BDC1-47A0-8B94-DC1533529F61}"/>
              </a:ext>
            </a:extLst>
          </p:cNvPr>
          <p:cNvPicPr>
            <a:picLocks noChangeAspect="1"/>
          </p:cNvPicPr>
          <p:nvPr/>
        </p:nvPicPr>
        <p:blipFill>
          <a:blip r:embed="rId2"/>
          <a:stretch>
            <a:fillRect/>
          </a:stretch>
        </p:blipFill>
        <p:spPr>
          <a:xfrm>
            <a:off x="900112" y="1390650"/>
            <a:ext cx="10391775" cy="4076700"/>
          </a:xfrm>
          <a:prstGeom prst="rect">
            <a:avLst/>
          </a:prstGeom>
        </p:spPr>
      </p:pic>
      <p:sp>
        <p:nvSpPr>
          <p:cNvPr id="3" name="TextBox 2">
            <a:extLst>
              <a:ext uri="{FF2B5EF4-FFF2-40B4-BE49-F238E27FC236}">
                <a16:creationId xmlns:a16="http://schemas.microsoft.com/office/drawing/2014/main" id="{55A7E419-8572-4EBF-9EC5-3A0092952538}"/>
              </a:ext>
            </a:extLst>
          </p:cNvPr>
          <p:cNvSpPr txBox="1"/>
          <p:nvPr/>
        </p:nvSpPr>
        <p:spPr>
          <a:xfrm>
            <a:off x="1828800" y="167951"/>
            <a:ext cx="8360229" cy="369332"/>
          </a:xfrm>
          <a:prstGeom prst="rect">
            <a:avLst/>
          </a:prstGeom>
          <a:noFill/>
        </p:spPr>
        <p:txBody>
          <a:bodyPr wrap="square" rtlCol="0">
            <a:spAutoFit/>
          </a:bodyPr>
          <a:lstStyle/>
          <a:p>
            <a:pPr algn="ctr"/>
            <a:r>
              <a:rPr lang="en-US" dirty="0"/>
              <a:t>Nantucket Massachusetts Example</a:t>
            </a:r>
          </a:p>
        </p:txBody>
      </p:sp>
      <p:sp>
        <p:nvSpPr>
          <p:cNvPr id="4" name="TextBox 3">
            <a:extLst>
              <a:ext uri="{FF2B5EF4-FFF2-40B4-BE49-F238E27FC236}">
                <a16:creationId xmlns:a16="http://schemas.microsoft.com/office/drawing/2014/main" id="{ED90F680-389D-4E88-B2C0-9792F74D4736}"/>
              </a:ext>
            </a:extLst>
          </p:cNvPr>
          <p:cNvSpPr txBox="1"/>
          <p:nvPr/>
        </p:nvSpPr>
        <p:spPr>
          <a:xfrm>
            <a:off x="261257" y="6144981"/>
            <a:ext cx="9843796" cy="369332"/>
          </a:xfrm>
          <a:prstGeom prst="rect">
            <a:avLst/>
          </a:prstGeom>
          <a:noFill/>
        </p:spPr>
        <p:txBody>
          <a:bodyPr wrap="square" rtlCol="0">
            <a:spAutoFit/>
          </a:bodyPr>
          <a:lstStyle/>
          <a:p>
            <a:r>
              <a:rPr lang="en-US" dirty="0"/>
              <a:t>Must also consider availability of only 11 hospital beds</a:t>
            </a:r>
          </a:p>
        </p:txBody>
      </p:sp>
      <p:sp>
        <p:nvSpPr>
          <p:cNvPr id="5" name="TextBox 4">
            <a:extLst>
              <a:ext uri="{FF2B5EF4-FFF2-40B4-BE49-F238E27FC236}">
                <a16:creationId xmlns:a16="http://schemas.microsoft.com/office/drawing/2014/main" id="{E550453E-B8CD-42AB-AC32-E311E3F58D2D}"/>
              </a:ext>
            </a:extLst>
          </p:cNvPr>
          <p:cNvSpPr txBox="1"/>
          <p:nvPr/>
        </p:nvSpPr>
        <p:spPr>
          <a:xfrm>
            <a:off x="3862873" y="4926563"/>
            <a:ext cx="4767943" cy="307777"/>
          </a:xfrm>
          <a:prstGeom prst="rect">
            <a:avLst/>
          </a:prstGeom>
          <a:noFill/>
        </p:spPr>
        <p:txBody>
          <a:bodyPr wrap="square" rtlCol="0">
            <a:spAutoFit/>
          </a:bodyPr>
          <a:lstStyle/>
          <a:p>
            <a:r>
              <a:rPr lang="en-US" sz="1400" b="1" dirty="0"/>
              <a:t>Another source shows 1 COVID death</a:t>
            </a:r>
          </a:p>
        </p:txBody>
      </p:sp>
    </p:spTree>
    <p:extLst>
      <p:ext uri="{BB962C8B-B14F-4D97-AF65-F5344CB8AC3E}">
        <p14:creationId xmlns:p14="http://schemas.microsoft.com/office/powerpoint/2010/main" val="332531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BD1334-30F7-40F6-BA08-46AB937A4C77}"/>
              </a:ext>
            </a:extLst>
          </p:cNvPr>
          <p:cNvPicPr>
            <a:picLocks noChangeAspect="1"/>
          </p:cNvPicPr>
          <p:nvPr/>
        </p:nvPicPr>
        <p:blipFill>
          <a:blip r:embed="rId2"/>
          <a:stretch>
            <a:fillRect/>
          </a:stretch>
        </p:blipFill>
        <p:spPr>
          <a:xfrm>
            <a:off x="1810565" y="643467"/>
            <a:ext cx="8570870" cy="5571066"/>
          </a:xfrm>
          <a:prstGeom prst="rect">
            <a:avLst/>
          </a:prstGeom>
        </p:spPr>
      </p:pic>
      <p:sp>
        <p:nvSpPr>
          <p:cNvPr id="4" name="Oval 3">
            <a:extLst>
              <a:ext uri="{FF2B5EF4-FFF2-40B4-BE49-F238E27FC236}">
                <a16:creationId xmlns:a16="http://schemas.microsoft.com/office/drawing/2014/main" id="{64C1E916-A740-46BD-B40E-987C4CAD654E}"/>
              </a:ext>
            </a:extLst>
          </p:cNvPr>
          <p:cNvSpPr/>
          <p:nvPr/>
        </p:nvSpPr>
        <p:spPr>
          <a:xfrm>
            <a:off x="2832410" y="3278458"/>
            <a:ext cx="3568389" cy="2107581"/>
          </a:xfrm>
          <a:prstGeom prst="ellipse">
            <a:avLst/>
          </a:prstGeom>
          <a:solidFill>
            <a:srgbClr val="F3F90F">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02C1413-6F75-4100-83F5-35E8421BCE5A}"/>
              </a:ext>
            </a:extLst>
          </p:cNvPr>
          <p:cNvSpPr/>
          <p:nvPr/>
        </p:nvSpPr>
        <p:spPr>
          <a:xfrm>
            <a:off x="4616604" y="930847"/>
            <a:ext cx="3568389" cy="2107581"/>
          </a:xfrm>
          <a:prstGeom prst="ellipse">
            <a:avLst/>
          </a:prstGeom>
          <a:solidFill>
            <a:srgbClr val="F3F90F">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3BE953-0A97-4D0A-BAE6-4278B13CF139}"/>
              </a:ext>
            </a:extLst>
          </p:cNvPr>
          <p:cNvSpPr txBox="1"/>
          <p:nvPr/>
        </p:nvSpPr>
        <p:spPr>
          <a:xfrm>
            <a:off x="557561" y="574924"/>
            <a:ext cx="2888166" cy="369332"/>
          </a:xfrm>
          <a:prstGeom prst="rect">
            <a:avLst/>
          </a:prstGeom>
          <a:noFill/>
        </p:spPr>
        <p:txBody>
          <a:bodyPr wrap="square" rtlCol="0">
            <a:spAutoFit/>
          </a:bodyPr>
          <a:lstStyle/>
          <a:p>
            <a:r>
              <a:rPr lang="en-US" dirty="0">
                <a:solidFill>
                  <a:srgbClr val="0070C0"/>
                </a:solidFill>
              </a:rPr>
              <a:t>Unsupervised Learning</a:t>
            </a:r>
          </a:p>
        </p:txBody>
      </p:sp>
    </p:spTree>
    <p:extLst>
      <p:ext uri="{BB962C8B-B14F-4D97-AF65-F5344CB8AC3E}">
        <p14:creationId xmlns:p14="http://schemas.microsoft.com/office/powerpoint/2010/main" val="59096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E16C4-F29C-4454-B934-2BC787986CF1}"/>
              </a:ext>
            </a:extLst>
          </p:cNvPr>
          <p:cNvPicPr>
            <a:picLocks noChangeAspect="1"/>
          </p:cNvPicPr>
          <p:nvPr/>
        </p:nvPicPr>
        <p:blipFill>
          <a:blip r:embed="rId2"/>
          <a:stretch>
            <a:fillRect/>
          </a:stretch>
        </p:blipFill>
        <p:spPr>
          <a:xfrm>
            <a:off x="559590" y="1119940"/>
            <a:ext cx="11072820" cy="4618120"/>
          </a:xfrm>
          <a:prstGeom prst="rect">
            <a:avLst/>
          </a:prstGeom>
        </p:spPr>
      </p:pic>
      <p:sp>
        <p:nvSpPr>
          <p:cNvPr id="3" name="TextBox 2">
            <a:extLst>
              <a:ext uri="{FF2B5EF4-FFF2-40B4-BE49-F238E27FC236}">
                <a16:creationId xmlns:a16="http://schemas.microsoft.com/office/drawing/2014/main" id="{8C4E48F9-F798-47EA-AD8B-FA691D5745AA}"/>
              </a:ext>
            </a:extLst>
          </p:cNvPr>
          <p:cNvSpPr txBox="1"/>
          <p:nvPr/>
        </p:nvSpPr>
        <p:spPr>
          <a:xfrm>
            <a:off x="1520890" y="279918"/>
            <a:ext cx="9106677" cy="369332"/>
          </a:xfrm>
          <a:prstGeom prst="rect">
            <a:avLst/>
          </a:prstGeom>
          <a:noFill/>
        </p:spPr>
        <p:txBody>
          <a:bodyPr wrap="square" rtlCol="0">
            <a:spAutoFit/>
          </a:bodyPr>
          <a:lstStyle/>
          <a:p>
            <a:pPr algn="ctr"/>
            <a:r>
              <a:rPr lang="en-US" dirty="0"/>
              <a:t>Scenario If An Actual Crisis</a:t>
            </a:r>
          </a:p>
        </p:txBody>
      </p:sp>
    </p:spTree>
    <p:extLst>
      <p:ext uri="{BB962C8B-B14F-4D97-AF65-F5344CB8AC3E}">
        <p14:creationId xmlns:p14="http://schemas.microsoft.com/office/powerpoint/2010/main" val="2031437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09915C-5747-4820-A57A-32A9F9B99469}"/>
              </a:ext>
            </a:extLst>
          </p:cNvPr>
          <p:cNvPicPr>
            <a:picLocks noChangeAspect="1"/>
          </p:cNvPicPr>
          <p:nvPr/>
        </p:nvPicPr>
        <p:blipFill>
          <a:blip r:embed="rId2"/>
          <a:stretch>
            <a:fillRect/>
          </a:stretch>
        </p:blipFill>
        <p:spPr>
          <a:xfrm>
            <a:off x="671512" y="309562"/>
            <a:ext cx="10848975" cy="6238875"/>
          </a:xfrm>
          <a:prstGeom prst="rect">
            <a:avLst/>
          </a:prstGeom>
        </p:spPr>
      </p:pic>
    </p:spTree>
    <p:extLst>
      <p:ext uri="{BB962C8B-B14F-4D97-AF65-F5344CB8AC3E}">
        <p14:creationId xmlns:p14="http://schemas.microsoft.com/office/powerpoint/2010/main" val="2035338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5F015-FC12-48EE-8A3B-EC942D3D7DA1}"/>
              </a:ext>
            </a:extLst>
          </p:cNvPr>
          <p:cNvPicPr>
            <a:picLocks noChangeAspect="1"/>
          </p:cNvPicPr>
          <p:nvPr/>
        </p:nvPicPr>
        <p:blipFill>
          <a:blip r:embed="rId2"/>
          <a:stretch>
            <a:fillRect/>
          </a:stretch>
        </p:blipFill>
        <p:spPr>
          <a:xfrm>
            <a:off x="605314" y="1260922"/>
            <a:ext cx="10981372" cy="4336156"/>
          </a:xfrm>
          <a:prstGeom prst="rect">
            <a:avLst/>
          </a:prstGeom>
        </p:spPr>
      </p:pic>
      <p:sp>
        <p:nvSpPr>
          <p:cNvPr id="4" name="TextBox 3">
            <a:extLst>
              <a:ext uri="{FF2B5EF4-FFF2-40B4-BE49-F238E27FC236}">
                <a16:creationId xmlns:a16="http://schemas.microsoft.com/office/drawing/2014/main" id="{EC330B5D-887F-4CB6-876F-644E796AFAE1}"/>
              </a:ext>
            </a:extLst>
          </p:cNvPr>
          <p:cNvSpPr txBox="1"/>
          <p:nvPr/>
        </p:nvSpPr>
        <p:spPr>
          <a:xfrm>
            <a:off x="1520890" y="279918"/>
            <a:ext cx="9106677" cy="369332"/>
          </a:xfrm>
          <a:prstGeom prst="rect">
            <a:avLst/>
          </a:prstGeom>
          <a:noFill/>
        </p:spPr>
        <p:txBody>
          <a:bodyPr wrap="square" rtlCol="0">
            <a:spAutoFit/>
          </a:bodyPr>
          <a:lstStyle/>
          <a:p>
            <a:pPr algn="ctr"/>
            <a:r>
              <a:rPr lang="en-US" dirty="0"/>
              <a:t>Scenario of What is Likely Happening</a:t>
            </a:r>
          </a:p>
        </p:txBody>
      </p:sp>
    </p:spTree>
    <p:extLst>
      <p:ext uri="{BB962C8B-B14F-4D97-AF65-F5344CB8AC3E}">
        <p14:creationId xmlns:p14="http://schemas.microsoft.com/office/powerpoint/2010/main" val="2980910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EFBA1-25FA-45B7-B090-34E3FD8C0E6E}"/>
              </a:ext>
            </a:extLst>
          </p:cNvPr>
          <p:cNvPicPr>
            <a:picLocks noChangeAspect="1"/>
          </p:cNvPicPr>
          <p:nvPr/>
        </p:nvPicPr>
        <p:blipFill>
          <a:blip r:embed="rId2"/>
          <a:stretch>
            <a:fillRect/>
          </a:stretch>
        </p:blipFill>
        <p:spPr>
          <a:xfrm>
            <a:off x="1767465" y="807493"/>
            <a:ext cx="8657070" cy="5243014"/>
          </a:xfrm>
          <a:prstGeom prst="rect">
            <a:avLst/>
          </a:prstGeom>
        </p:spPr>
      </p:pic>
      <p:sp>
        <p:nvSpPr>
          <p:cNvPr id="3" name="TextBox 2">
            <a:extLst>
              <a:ext uri="{FF2B5EF4-FFF2-40B4-BE49-F238E27FC236}">
                <a16:creationId xmlns:a16="http://schemas.microsoft.com/office/drawing/2014/main" id="{D6165DF8-0EBA-4DA2-BB7C-365819DF0A3B}"/>
              </a:ext>
            </a:extLst>
          </p:cNvPr>
          <p:cNvSpPr txBox="1"/>
          <p:nvPr/>
        </p:nvSpPr>
        <p:spPr>
          <a:xfrm>
            <a:off x="2425960" y="6195527"/>
            <a:ext cx="8836090" cy="369332"/>
          </a:xfrm>
          <a:prstGeom prst="rect">
            <a:avLst/>
          </a:prstGeom>
          <a:noFill/>
        </p:spPr>
        <p:txBody>
          <a:bodyPr wrap="square" rtlCol="0">
            <a:spAutoFit/>
          </a:bodyPr>
          <a:lstStyle/>
          <a:p>
            <a:r>
              <a:rPr lang="en-US" dirty="0"/>
              <a:t>But Policy Makers Must Also Consider Limited Hospital Bed Space</a:t>
            </a:r>
          </a:p>
        </p:txBody>
      </p:sp>
    </p:spTree>
    <p:extLst>
      <p:ext uri="{BB962C8B-B14F-4D97-AF65-F5344CB8AC3E}">
        <p14:creationId xmlns:p14="http://schemas.microsoft.com/office/powerpoint/2010/main" val="2226052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29E54-1B29-4ED2-BE6D-CD47AA23900C}"/>
              </a:ext>
            </a:extLst>
          </p:cNvPr>
          <p:cNvPicPr>
            <a:picLocks noChangeAspect="1"/>
          </p:cNvPicPr>
          <p:nvPr/>
        </p:nvPicPr>
        <p:blipFill>
          <a:blip r:embed="rId2"/>
          <a:stretch>
            <a:fillRect/>
          </a:stretch>
        </p:blipFill>
        <p:spPr>
          <a:xfrm>
            <a:off x="2696000" y="1148047"/>
            <a:ext cx="6800000" cy="4561905"/>
          </a:xfrm>
          <a:prstGeom prst="rect">
            <a:avLst/>
          </a:prstGeom>
        </p:spPr>
      </p:pic>
      <p:cxnSp>
        <p:nvCxnSpPr>
          <p:cNvPr id="6" name="Straight Connector 5">
            <a:extLst>
              <a:ext uri="{FF2B5EF4-FFF2-40B4-BE49-F238E27FC236}">
                <a16:creationId xmlns:a16="http://schemas.microsoft.com/office/drawing/2014/main" id="{D24A3A68-9C9A-44DD-8442-44896BB53B61}"/>
              </a:ext>
            </a:extLst>
          </p:cNvPr>
          <p:cNvCxnSpPr/>
          <p:nvPr/>
        </p:nvCxnSpPr>
        <p:spPr>
          <a:xfrm>
            <a:off x="4282353" y="511277"/>
            <a:ext cx="0" cy="4660491"/>
          </a:xfrm>
          <a:prstGeom prst="line">
            <a:avLst/>
          </a:prstGeom>
          <a:ln w="5715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76FAA618-4790-4883-B12B-4302D767D7FA}"/>
              </a:ext>
            </a:extLst>
          </p:cNvPr>
          <p:cNvCxnSpPr/>
          <p:nvPr/>
        </p:nvCxnSpPr>
        <p:spPr>
          <a:xfrm>
            <a:off x="7177953" y="511277"/>
            <a:ext cx="0" cy="4660491"/>
          </a:xfrm>
          <a:prstGeom prst="line">
            <a:avLst/>
          </a:prstGeom>
          <a:ln w="57150">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686C57B-BC89-4759-810A-8BDDB7698B66}"/>
              </a:ext>
            </a:extLst>
          </p:cNvPr>
          <p:cNvSpPr txBox="1"/>
          <p:nvPr/>
        </p:nvSpPr>
        <p:spPr>
          <a:xfrm>
            <a:off x="3685592" y="5505061"/>
            <a:ext cx="1586200" cy="923330"/>
          </a:xfrm>
          <a:prstGeom prst="rect">
            <a:avLst/>
          </a:prstGeom>
          <a:noFill/>
        </p:spPr>
        <p:txBody>
          <a:bodyPr wrap="square" rtlCol="0">
            <a:spAutoFit/>
          </a:bodyPr>
          <a:lstStyle/>
          <a:p>
            <a:pPr algn="ctr"/>
            <a:r>
              <a:rPr lang="en-US" dirty="0"/>
              <a:t>No Crisis Hypothesis</a:t>
            </a:r>
          </a:p>
          <a:p>
            <a:pPr algn="ctr"/>
            <a:r>
              <a:rPr lang="en-US" dirty="0"/>
              <a:t>P(E|H</a:t>
            </a:r>
            <a:r>
              <a:rPr lang="en-US" baseline="-25000" dirty="0"/>
              <a:t>0</a:t>
            </a:r>
            <a:r>
              <a:rPr lang="en-US" dirty="0"/>
              <a:t>)</a:t>
            </a:r>
          </a:p>
        </p:txBody>
      </p:sp>
      <p:sp>
        <p:nvSpPr>
          <p:cNvPr id="9" name="TextBox 8">
            <a:extLst>
              <a:ext uri="{FF2B5EF4-FFF2-40B4-BE49-F238E27FC236}">
                <a16:creationId xmlns:a16="http://schemas.microsoft.com/office/drawing/2014/main" id="{98F4F3B7-A5F3-4AB0-9F9F-992D85751A76}"/>
              </a:ext>
            </a:extLst>
          </p:cNvPr>
          <p:cNvSpPr txBox="1"/>
          <p:nvPr/>
        </p:nvSpPr>
        <p:spPr>
          <a:xfrm>
            <a:off x="6767810" y="5423392"/>
            <a:ext cx="1586200" cy="923330"/>
          </a:xfrm>
          <a:prstGeom prst="rect">
            <a:avLst/>
          </a:prstGeom>
          <a:noFill/>
        </p:spPr>
        <p:txBody>
          <a:bodyPr wrap="square" rtlCol="0">
            <a:spAutoFit/>
          </a:bodyPr>
          <a:lstStyle/>
          <a:p>
            <a:pPr algn="ctr"/>
            <a:r>
              <a:rPr lang="en-US" dirty="0"/>
              <a:t>Crisis Hypothesis</a:t>
            </a:r>
          </a:p>
          <a:p>
            <a:pPr algn="ctr"/>
            <a:r>
              <a:rPr lang="en-US" dirty="0"/>
              <a:t>P(E|H</a:t>
            </a:r>
            <a:r>
              <a:rPr lang="en-US" baseline="-25000" dirty="0"/>
              <a:t>1</a:t>
            </a:r>
            <a:r>
              <a:rPr lang="en-US" dirty="0"/>
              <a:t>)</a:t>
            </a:r>
          </a:p>
        </p:txBody>
      </p:sp>
      <p:cxnSp>
        <p:nvCxnSpPr>
          <p:cNvPr id="10" name="Straight Connector 9">
            <a:extLst>
              <a:ext uri="{FF2B5EF4-FFF2-40B4-BE49-F238E27FC236}">
                <a16:creationId xmlns:a16="http://schemas.microsoft.com/office/drawing/2014/main" id="{90B44E88-BA11-42CB-8EC2-28695D606AEC}"/>
              </a:ext>
            </a:extLst>
          </p:cNvPr>
          <p:cNvCxnSpPr>
            <a:cxnSpLocks/>
          </p:cNvCxnSpPr>
          <p:nvPr/>
        </p:nvCxnSpPr>
        <p:spPr>
          <a:xfrm flipH="1">
            <a:off x="3480318" y="2506323"/>
            <a:ext cx="802035" cy="0"/>
          </a:xfrm>
          <a:prstGeom prst="line">
            <a:avLst/>
          </a:prstGeom>
          <a:ln w="57150">
            <a:solidFill>
              <a:srgbClr val="FF0000"/>
            </a:solidFill>
            <a:prstDash val="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1E640F3-79AE-491C-992D-7B0D92D199C3}"/>
              </a:ext>
            </a:extLst>
          </p:cNvPr>
          <p:cNvCxnSpPr>
            <a:cxnSpLocks/>
          </p:cNvCxnSpPr>
          <p:nvPr/>
        </p:nvCxnSpPr>
        <p:spPr>
          <a:xfrm flipH="1" flipV="1">
            <a:off x="3498980" y="4730620"/>
            <a:ext cx="3594998" cy="8830"/>
          </a:xfrm>
          <a:prstGeom prst="line">
            <a:avLst/>
          </a:prstGeom>
          <a:ln w="57150">
            <a:solidFill>
              <a:srgbClr val="FF0000"/>
            </a:solidFill>
            <a:prstDash val="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273EB399-30F3-4026-8002-E19FD3B6EB83}"/>
              </a:ext>
            </a:extLst>
          </p:cNvPr>
          <p:cNvSpPr txBox="1"/>
          <p:nvPr/>
        </p:nvSpPr>
        <p:spPr>
          <a:xfrm>
            <a:off x="3881335" y="134130"/>
            <a:ext cx="1894111" cy="369332"/>
          </a:xfrm>
          <a:prstGeom prst="rect">
            <a:avLst/>
          </a:prstGeom>
          <a:noFill/>
        </p:spPr>
        <p:txBody>
          <a:bodyPr wrap="square" rtlCol="0">
            <a:spAutoFit/>
          </a:bodyPr>
          <a:lstStyle/>
          <a:p>
            <a:r>
              <a:rPr lang="en-US" dirty="0"/>
              <a:t>Evidence</a:t>
            </a:r>
          </a:p>
        </p:txBody>
      </p:sp>
      <p:sp>
        <p:nvSpPr>
          <p:cNvPr id="18" name="TextBox 17">
            <a:extLst>
              <a:ext uri="{FF2B5EF4-FFF2-40B4-BE49-F238E27FC236}">
                <a16:creationId xmlns:a16="http://schemas.microsoft.com/office/drawing/2014/main" id="{2C3A0C8C-2C83-4876-9B32-B7624C65B1C0}"/>
              </a:ext>
            </a:extLst>
          </p:cNvPr>
          <p:cNvSpPr txBox="1"/>
          <p:nvPr/>
        </p:nvSpPr>
        <p:spPr>
          <a:xfrm>
            <a:off x="6767810" y="141945"/>
            <a:ext cx="1894111" cy="369332"/>
          </a:xfrm>
          <a:prstGeom prst="rect">
            <a:avLst/>
          </a:prstGeom>
          <a:noFill/>
        </p:spPr>
        <p:txBody>
          <a:bodyPr wrap="square" rtlCol="0">
            <a:spAutoFit/>
          </a:bodyPr>
          <a:lstStyle/>
          <a:p>
            <a:r>
              <a:rPr lang="en-US" dirty="0"/>
              <a:t>Evidence</a:t>
            </a:r>
          </a:p>
        </p:txBody>
      </p:sp>
      <p:sp>
        <p:nvSpPr>
          <p:cNvPr id="19" name="TextBox 18">
            <a:extLst>
              <a:ext uri="{FF2B5EF4-FFF2-40B4-BE49-F238E27FC236}">
                <a16:creationId xmlns:a16="http://schemas.microsoft.com/office/drawing/2014/main" id="{A89DE791-0952-4B4B-B0F2-2F44A14FD8DB}"/>
              </a:ext>
            </a:extLst>
          </p:cNvPr>
          <p:cNvSpPr txBox="1"/>
          <p:nvPr/>
        </p:nvSpPr>
        <p:spPr>
          <a:xfrm>
            <a:off x="289249" y="1922106"/>
            <a:ext cx="2192694" cy="1713290"/>
          </a:xfrm>
          <a:prstGeom prst="rect">
            <a:avLst/>
          </a:prstGeom>
          <a:noFill/>
        </p:spPr>
        <p:txBody>
          <a:bodyPr wrap="square" rtlCol="0">
            <a:spAutoFit/>
          </a:bodyPr>
          <a:lstStyle/>
          <a:p>
            <a:r>
              <a:rPr lang="en-US" dirty="0"/>
              <a:t>Likelihood Ratio:</a:t>
            </a:r>
          </a:p>
          <a:p>
            <a:r>
              <a:rPr lang="en-US" dirty="0"/>
              <a:t>0.025/0.160=0.156</a:t>
            </a:r>
          </a:p>
          <a:p>
            <a:endParaRPr lang="en-US" dirty="0"/>
          </a:p>
          <a:p>
            <a:r>
              <a:rPr lang="en-US" dirty="0"/>
              <a:t>10Log</a:t>
            </a:r>
            <a:r>
              <a:rPr lang="en-US" baseline="-25000" dirty="0"/>
              <a:t>10</a:t>
            </a:r>
            <a:r>
              <a:rPr lang="en-US" dirty="0"/>
              <a:t> Odds= -8.00</a:t>
            </a:r>
          </a:p>
          <a:p>
            <a:endParaRPr lang="en-US" baseline="-25000" dirty="0"/>
          </a:p>
          <a:p>
            <a:r>
              <a:rPr lang="en-US" sz="3200" baseline="-25000" dirty="0" err="1"/>
              <a:t>db</a:t>
            </a:r>
            <a:r>
              <a:rPr lang="en-US" sz="3200" baseline="-25000" dirty="0"/>
              <a:t>= -8.00</a:t>
            </a:r>
          </a:p>
        </p:txBody>
      </p:sp>
      <p:sp>
        <p:nvSpPr>
          <p:cNvPr id="2" name="Rectangle 1">
            <a:extLst>
              <a:ext uri="{FF2B5EF4-FFF2-40B4-BE49-F238E27FC236}">
                <a16:creationId xmlns:a16="http://schemas.microsoft.com/office/drawing/2014/main" id="{75ADEB84-6F44-49C5-A7B5-CB8E82D8A3F6}"/>
              </a:ext>
            </a:extLst>
          </p:cNvPr>
          <p:cNvSpPr/>
          <p:nvPr/>
        </p:nvSpPr>
        <p:spPr>
          <a:xfrm>
            <a:off x="108858" y="6428391"/>
            <a:ext cx="6096000" cy="338554"/>
          </a:xfrm>
          <a:prstGeom prst="rect">
            <a:avLst/>
          </a:prstGeom>
        </p:spPr>
        <p:txBody>
          <a:bodyPr>
            <a:spAutoFit/>
          </a:bodyPr>
          <a:lstStyle/>
          <a:p>
            <a:r>
              <a:rPr lang="en-US" sz="1600" dirty="0">
                <a:hlinkClick r:id="rId3"/>
              </a:rPr>
              <a:t>https://1drv.ms/u/s!AsKbGD6G_CsKojwPruKR-TBrRlwz?e=4HeNF6</a:t>
            </a:r>
            <a:r>
              <a:rPr lang="en-US" sz="1600" dirty="0"/>
              <a:t> </a:t>
            </a:r>
          </a:p>
        </p:txBody>
      </p:sp>
    </p:spTree>
    <p:extLst>
      <p:ext uri="{BB962C8B-B14F-4D97-AF65-F5344CB8AC3E}">
        <p14:creationId xmlns:p14="http://schemas.microsoft.com/office/powerpoint/2010/main" val="366719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5B2A2-E543-4600-A13C-ADB309991D6A}"/>
              </a:ext>
            </a:extLst>
          </p:cNvPr>
          <p:cNvPicPr>
            <a:picLocks noChangeAspect="1"/>
          </p:cNvPicPr>
          <p:nvPr/>
        </p:nvPicPr>
        <p:blipFill>
          <a:blip r:embed="rId2"/>
          <a:stretch>
            <a:fillRect/>
          </a:stretch>
        </p:blipFill>
        <p:spPr>
          <a:xfrm>
            <a:off x="731462" y="899498"/>
            <a:ext cx="5108899" cy="4351079"/>
          </a:xfrm>
          <a:prstGeom prst="rect">
            <a:avLst/>
          </a:prstGeom>
          <a:ln>
            <a:solidFill>
              <a:schemeClr val="tx1"/>
            </a:solidFill>
          </a:ln>
        </p:spPr>
      </p:pic>
      <p:pic>
        <p:nvPicPr>
          <p:cNvPr id="5" name="Picture 4">
            <a:extLst>
              <a:ext uri="{FF2B5EF4-FFF2-40B4-BE49-F238E27FC236}">
                <a16:creationId xmlns:a16="http://schemas.microsoft.com/office/drawing/2014/main" id="{980C62FA-02AF-4064-A79E-CCEF008F847F}"/>
              </a:ext>
            </a:extLst>
          </p:cNvPr>
          <p:cNvPicPr>
            <a:picLocks noChangeAspect="1"/>
          </p:cNvPicPr>
          <p:nvPr/>
        </p:nvPicPr>
        <p:blipFill>
          <a:blip r:embed="rId3"/>
          <a:stretch>
            <a:fillRect/>
          </a:stretch>
        </p:blipFill>
        <p:spPr>
          <a:xfrm>
            <a:off x="6737849" y="1107416"/>
            <a:ext cx="5281035" cy="3848041"/>
          </a:xfrm>
          <a:prstGeom prst="rect">
            <a:avLst/>
          </a:prstGeom>
          <a:ln>
            <a:solidFill>
              <a:schemeClr val="tx1"/>
            </a:solidFill>
          </a:ln>
        </p:spPr>
      </p:pic>
      <p:sp>
        <p:nvSpPr>
          <p:cNvPr id="6" name="TextBox 5">
            <a:extLst>
              <a:ext uri="{FF2B5EF4-FFF2-40B4-BE49-F238E27FC236}">
                <a16:creationId xmlns:a16="http://schemas.microsoft.com/office/drawing/2014/main" id="{BCAB968C-983E-494C-B850-03C66D31A1D6}"/>
              </a:ext>
            </a:extLst>
          </p:cNvPr>
          <p:cNvSpPr txBox="1"/>
          <p:nvPr/>
        </p:nvSpPr>
        <p:spPr>
          <a:xfrm>
            <a:off x="4090219" y="108155"/>
            <a:ext cx="4925962" cy="369332"/>
          </a:xfrm>
          <a:prstGeom prst="rect">
            <a:avLst/>
          </a:prstGeom>
          <a:noFill/>
        </p:spPr>
        <p:txBody>
          <a:bodyPr wrap="square" rtlCol="0">
            <a:spAutoFit/>
          </a:bodyPr>
          <a:lstStyle/>
          <a:p>
            <a:r>
              <a:rPr lang="en-US" dirty="0"/>
              <a:t>Threshold Selection from E.T. Jaynes</a:t>
            </a:r>
          </a:p>
        </p:txBody>
      </p:sp>
    </p:spTree>
    <p:extLst>
      <p:ext uri="{BB962C8B-B14F-4D97-AF65-F5344CB8AC3E}">
        <p14:creationId xmlns:p14="http://schemas.microsoft.com/office/powerpoint/2010/main" val="3036756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28DA2-94C8-4E4C-8B2F-77C80283ED83}"/>
              </a:ext>
            </a:extLst>
          </p:cNvPr>
          <p:cNvPicPr>
            <a:picLocks noChangeAspect="1"/>
          </p:cNvPicPr>
          <p:nvPr/>
        </p:nvPicPr>
        <p:blipFill>
          <a:blip r:embed="rId2"/>
          <a:stretch>
            <a:fillRect/>
          </a:stretch>
        </p:blipFill>
        <p:spPr>
          <a:xfrm>
            <a:off x="1560412" y="205273"/>
            <a:ext cx="8544054" cy="5691674"/>
          </a:xfrm>
          <a:prstGeom prst="rect">
            <a:avLst/>
          </a:prstGeom>
        </p:spPr>
      </p:pic>
      <p:sp>
        <p:nvSpPr>
          <p:cNvPr id="3" name="TextBox 2">
            <a:extLst>
              <a:ext uri="{FF2B5EF4-FFF2-40B4-BE49-F238E27FC236}">
                <a16:creationId xmlns:a16="http://schemas.microsoft.com/office/drawing/2014/main" id="{744C8D24-27B0-4E1F-9E01-6DD978E82798}"/>
              </a:ext>
            </a:extLst>
          </p:cNvPr>
          <p:cNvSpPr txBox="1"/>
          <p:nvPr/>
        </p:nvSpPr>
        <p:spPr>
          <a:xfrm>
            <a:off x="251927" y="6251510"/>
            <a:ext cx="3219061" cy="369332"/>
          </a:xfrm>
          <a:prstGeom prst="rect">
            <a:avLst/>
          </a:prstGeom>
          <a:noFill/>
        </p:spPr>
        <p:txBody>
          <a:bodyPr wrap="square" rtlCol="0">
            <a:spAutoFit/>
          </a:bodyPr>
          <a:lstStyle/>
          <a:p>
            <a:r>
              <a:rPr lang="en-US" dirty="0"/>
              <a:t>From: Jennifer Atlas at Minitab</a:t>
            </a:r>
          </a:p>
        </p:txBody>
      </p:sp>
    </p:spTree>
    <p:extLst>
      <p:ext uri="{BB962C8B-B14F-4D97-AF65-F5344CB8AC3E}">
        <p14:creationId xmlns:p14="http://schemas.microsoft.com/office/powerpoint/2010/main" val="2140376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B09B5-EEE3-4660-9BBD-A7DA389ED815}"/>
              </a:ext>
            </a:extLst>
          </p:cNvPr>
          <p:cNvPicPr>
            <a:picLocks noChangeAspect="1"/>
          </p:cNvPicPr>
          <p:nvPr/>
        </p:nvPicPr>
        <p:blipFill rotWithShape="1">
          <a:blip r:embed="rId2"/>
          <a:srcRect l="647" r="203" b="851"/>
          <a:stretch/>
        </p:blipFill>
        <p:spPr>
          <a:xfrm>
            <a:off x="1875688" y="531845"/>
            <a:ext cx="8220853" cy="5476372"/>
          </a:xfrm>
          <a:prstGeom prst="rect">
            <a:avLst/>
          </a:prstGeom>
        </p:spPr>
      </p:pic>
      <p:sp>
        <p:nvSpPr>
          <p:cNvPr id="3" name="TextBox 2">
            <a:extLst>
              <a:ext uri="{FF2B5EF4-FFF2-40B4-BE49-F238E27FC236}">
                <a16:creationId xmlns:a16="http://schemas.microsoft.com/office/drawing/2014/main" id="{678CAC7D-1F2A-4918-A4B0-33244F945B57}"/>
              </a:ext>
            </a:extLst>
          </p:cNvPr>
          <p:cNvSpPr txBox="1"/>
          <p:nvPr/>
        </p:nvSpPr>
        <p:spPr>
          <a:xfrm>
            <a:off x="251927" y="6251510"/>
            <a:ext cx="3219061" cy="369332"/>
          </a:xfrm>
          <a:prstGeom prst="rect">
            <a:avLst/>
          </a:prstGeom>
          <a:noFill/>
        </p:spPr>
        <p:txBody>
          <a:bodyPr wrap="square" rtlCol="0">
            <a:spAutoFit/>
          </a:bodyPr>
          <a:lstStyle/>
          <a:p>
            <a:r>
              <a:rPr lang="en-US" dirty="0"/>
              <a:t>From: Jennifer Atlas at Minitab</a:t>
            </a:r>
          </a:p>
        </p:txBody>
      </p:sp>
    </p:spTree>
    <p:extLst>
      <p:ext uri="{BB962C8B-B14F-4D97-AF65-F5344CB8AC3E}">
        <p14:creationId xmlns:p14="http://schemas.microsoft.com/office/powerpoint/2010/main" val="33283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DA2E0F-AAE1-4457-AC66-B255797F5BD0}"/>
              </a:ext>
            </a:extLst>
          </p:cNvPr>
          <p:cNvPicPr>
            <a:picLocks noChangeAspect="1"/>
          </p:cNvPicPr>
          <p:nvPr/>
        </p:nvPicPr>
        <p:blipFill>
          <a:blip r:embed="rId2"/>
          <a:stretch>
            <a:fillRect/>
          </a:stretch>
        </p:blipFill>
        <p:spPr>
          <a:xfrm>
            <a:off x="855355" y="1"/>
            <a:ext cx="9993620" cy="6538912"/>
          </a:xfrm>
          <a:prstGeom prst="rect">
            <a:avLst/>
          </a:prstGeom>
        </p:spPr>
      </p:pic>
      <p:sp>
        <p:nvSpPr>
          <p:cNvPr id="2" name="TextBox 1">
            <a:extLst>
              <a:ext uri="{FF2B5EF4-FFF2-40B4-BE49-F238E27FC236}">
                <a16:creationId xmlns:a16="http://schemas.microsoft.com/office/drawing/2014/main" id="{93FAEF27-5545-4AFE-B8A7-CCC471C93D38}"/>
              </a:ext>
            </a:extLst>
          </p:cNvPr>
          <p:cNvSpPr txBox="1"/>
          <p:nvPr/>
        </p:nvSpPr>
        <p:spPr>
          <a:xfrm>
            <a:off x="7252138" y="3815255"/>
            <a:ext cx="4519448" cy="369332"/>
          </a:xfrm>
          <a:prstGeom prst="rect">
            <a:avLst/>
          </a:prstGeom>
          <a:noFill/>
        </p:spPr>
        <p:txBody>
          <a:bodyPr wrap="square" rtlCol="0">
            <a:spAutoFit/>
          </a:bodyPr>
          <a:lstStyle/>
          <a:p>
            <a:r>
              <a:rPr lang="en-US" dirty="0">
                <a:solidFill>
                  <a:srgbClr val="FF0000"/>
                </a:solidFill>
              </a:rPr>
              <a:t>Note: This Assignment is Due July 6th</a:t>
            </a:r>
          </a:p>
        </p:txBody>
      </p:sp>
    </p:spTree>
    <p:extLst>
      <p:ext uri="{BB962C8B-B14F-4D97-AF65-F5344CB8AC3E}">
        <p14:creationId xmlns:p14="http://schemas.microsoft.com/office/powerpoint/2010/main" val="3782257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2665E0-44D6-4501-9C09-730FCD6F6CA7}"/>
              </a:ext>
            </a:extLst>
          </p:cNvPr>
          <p:cNvSpPr txBox="1"/>
          <p:nvPr/>
        </p:nvSpPr>
        <p:spPr>
          <a:xfrm>
            <a:off x="3620278" y="1866122"/>
            <a:ext cx="4553338" cy="369332"/>
          </a:xfrm>
          <a:prstGeom prst="rect">
            <a:avLst/>
          </a:prstGeom>
          <a:noFill/>
        </p:spPr>
        <p:txBody>
          <a:bodyPr wrap="square" rtlCol="0">
            <a:spAutoFit/>
          </a:bodyPr>
          <a:lstStyle/>
          <a:p>
            <a:pPr algn="ctr"/>
            <a:r>
              <a:rPr lang="en-US" dirty="0"/>
              <a:t>Appendix</a:t>
            </a:r>
          </a:p>
        </p:txBody>
      </p:sp>
    </p:spTree>
    <p:extLst>
      <p:ext uri="{BB962C8B-B14F-4D97-AF65-F5344CB8AC3E}">
        <p14:creationId xmlns:p14="http://schemas.microsoft.com/office/powerpoint/2010/main" val="151214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A0B771B-194B-4EBA-BEF5-9677A2718D14}"/>
              </a:ext>
            </a:extLst>
          </p:cNvPr>
          <p:cNvPicPr>
            <a:picLocks noChangeAspect="1"/>
          </p:cNvPicPr>
          <p:nvPr/>
        </p:nvPicPr>
        <p:blipFill>
          <a:blip r:embed="rId2"/>
          <a:stretch>
            <a:fillRect/>
          </a:stretch>
        </p:blipFill>
        <p:spPr>
          <a:xfrm>
            <a:off x="1917700" y="643467"/>
            <a:ext cx="8356599" cy="5571066"/>
          </a:xfrm>
          <a:prstGeom prst="rect">
            <a:avLst/>
          </a:prstGeom>
        </p:spPr>
      </p:pic>
      <p:sp>
        <p:nvSpPr>
          <p:cNvPr id="5" name="Oval 4">
            <a:extLst>
              <a:ext uri="{FF2B5EF4-FFF2-40B4-BE49-F238E27FC236}">
                <a16:creationId xmlns:a16="http://schemas.microsoft.com/office/drawing/2014/main" id="{3D4F36A9-1D6A-4277-AEB7-7D9D5EB1A23B}"/>
              </a:ext>
            </a:extLst>
          </p:cNvPr>
          <p:cNvSpPr/>
          <p:nvPr/>
        </p:nvSpPr>
        <p:spPr>
          <a:xfrm>
            <a:off x="7738947" y="2375490"/>
            <a:ext cx="2263695" cy="1248657"/>
          </a:xfrm>
          <a:prstGeom prst="ellipse">
            <a:avLst/>
          </a:prstGeom>
          <a:solidFill>
            <a:srgbClr val="F3F90F">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0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9073E-2D23-4639-9C8B-19F60AC3887C}"/>
              </a:ext>
            </a:extLst>
          </p:cNvPr>
          <p:cNvPicPr>
            <a:picLocks noChangeAspect="1"/>
          </p:cNvPicPr>
          <p:nvPr/>
        </p:nvPicPr>
        <p:blipFill>
          <a:blip r:embed="rId2"/>
          <a:stretch>
            <a:fillRect/>
          </a:stretch>
        </p:blipFill>
        <p:spPr>
          <a:xfrm>
            <a:off x="0" y="1170503"/>
            <a:ext cx="12192000" cy="4516994"/>
          </a:xfrm>
          <a:prstGeom prst="rect">
            <a:avLst/>
          </a:prstGeom>
        </p:spPr>
      </p:pic>
      <p:sp>
        <p:nvSpPr>
          <p:cNvPr id="3" name="TextBox 2">
            <a:extLst>
              <a:ext uri="{FF2B5EF4-FFF2-40B4-BE49-F238E27FC236}">
                <a16:creationId xmlns:a16="http://schemas.microsoft.com/office/drawing/2014/main" id="{54B2154F-3564-4470-AF93-86607098FC3B}"/>
              </a:ext>
            </a:extLst>
          </p:cNvPr>
          <p:cNvSpPr txBox="1"/>
          <p:nvPr/>
        </p:nvSpPr>
        <p:spPr>
          <a:xfrm>
            <a:off x="2348204" y="391886"/>
            <a:ext cx="8279364" cy="369332"/>
          </a:xfrm>
          <a:prstGeom prst="rect">
            <a:avLst/>
          </a:prstGeom>
          <a:noFill/>
        </p:spPr>
        <p:txBody>
          <a:bodyPr wrap="square" rtlCol="0">
            <a:spAutoFit/>
          </a:bodyPr>
          <a:lstStyle/>
          <a:p>
            <a:r>
              <a:rPr lang="en-US" dirty="0"/>
              <a:t>For Wisconsin Data The 2018 Death Rate Per 100,000 Correlates With Many Factors</a:t>
            </a:r>
          </a:p>
        </p:txBody>
      </p:sp>
    </p:spTree>
    <p:extLst>
      <p:ext uri="{BB962C8B-B14F-4D97-AF65-F5344CB8AC3E}">
        <p14:creationId xmlns:p14="http://schemas.microsoft.com/office/powerpoint/2010/main" val="2427176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5DDB6-A05B-4572-87D6-9373EC2E0C85}"/>
              </a:ext>
            </a:extLst>
          </p:cNvPr>
          <p:cNvPicPr>
            <a:picLocks noChangeAspect="1"/>
          </p:cNvPicPr>
          <p:nvPr/>
        </p:nvPicPr>
        <p:blipFill>
          <a:blip r:embed="rId2"/>
          <a:stretch>
            <a:fillRect/>
          </a:stretch>
        </p:blipFill>
        <p:spPr>
          <a:xfrm>
            <a:off x="0" y="1119416"/>
            <a:ext cx="12192000" cy="4619168"/>
          </a:xfrm>
          <a:prstGeom prst="rect">
            <a:avLst/>
          </a:prstGeom>
        </p:spPr>
      </p:pic>
      <p:sp>
        <p:nvSpPr>
          <p:cNvPr id="4" name="TextBox 3">
            <a:extLst>
              <a:ext uri="{FF2B5EF4-FFF2-40B4-BE49-F238E27FC236}">
                <a16:creationId xmlns:a16="http://schemas.microsoft.com/office/drawing/2014/main" id="{F52055D6-9412-4CA4-AB5A-5FEA3947E44B}"/>
              </a:ext>
            </a:extLst>
          </p:cNvPr>
          <p:cNvSpPr txBox="1"/>
          <p:nvPr/>
        </p:nvSpPr>
        <p:spPr>
          <a:xfrm>
            <a:off x="1848678" y="248478"/>
            <a:ext cx="6768548" cy="369332"/>
          </a:xfrm>
          <a:prstGeom prst="rect">
            <a:avLst/>
          </a:prstGeom>
          <a:noFill/>
        </p:spPr>
        <p:txBody>
          <a:bodyPr wrap="square" rtlCol="0">
            <a:spAutoFit/>
          </a:bodyPr>
          <a:lstStyle/>
          <a:p>
            <a:r>
              <a:rPr lang="en-US" dirty="0"/>
              <a:t>Note: Latitude and Longitude</a:t>
            </a:r>
          </a:p>
        </p:txBody>
      </p:sp>
    </p:spTree>
    <p:extLst>
      <p:ext uri="{BB962C8B-B14F-4D97-AF65-F5344CB8AC3E}">
        <p14:creationId xmlns:p14="http://schemas.microsoft.com/office/powerpoint/2010/main" val="2656493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14737-2481-480B-9C83-3FCE25A9D338}"/>
              </a:ext>
            </a:extLst>
          </p:cNvPr>
          <p:cNvPicPr>
            <a:picLocks noChangeAspect="1"/>
          </p:cNvPicPr>
          <p:nvPr/>
        </p:nvPicPr>
        <p:blipFill>
          <a:blip r:embed="rId2"/>
          <a:stretch>
            <a:fillRect/>
          </a:stretch>
        </p:blipFill>
        <p:spPr>
          <a:xfrm>
            <a:off x="982845" y="0"/>
            <a:ext cx="10226310" cy="6858000"/>
          </a:xfrm>
          <a:prstGeom prst="rect">
            <a:avLst/>
          </a:prstGeom>
        </p:spPr>
      </p:pic>
    </p:spTree>
    <p:extLst>
      <p:ext uri="{BB962C8B-B14F-4D97-AF65-F5344CB8AC3E}">
        <p14:creationId xmlns:p14="http://schemas.microsoft.com/office/powerpoint/2010/main" val="4117645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B220A-305E-4060-A974-0840361A97C8}"/>
              </a:ext>
            </a:extLst>
          </p:cNvPr>
          <p:cNvSpPr txBox="1"/>
          <p:nvPr/>
        </p:nvSpPr>
        <p:spPr>
          <a:xfrm>
            <a:off x="2195618" y="1969333"/>
            <a:ext cx="7287905" cy="1938992"/>
          </a:xfrm>
          <a:prstGeom prst="rect">
            <a:avLst/>
          </a:prstGeom>
          <a:noFill/>
        </p:spPr>
        <p:txBody>
          <a:bodyPr wrap="square" rtlCol="0">
            <a:spAutoFit/>
          </a:bodyPr>
          <a:lstStyle/>
          <a:p>
            <a:pPr algn="ctr"/>
            <a:r>
              <a:rPr lang="en-US" sz="4000" i="1" dirty="0"/>
              <a:t>Weighing of Evidence and Bayes Theorem: Hypothesis Testing With Minimal Samples</a:t>
            </a:r>
          </a:p>
        </p:txBody>
      </p:sp>
    </p:spTree>
    <p:extLst>
      <p:ext uri="{BB962C8B-B14F-4D97-AF65-F5344CB8AC3E}">
        <p14:creationId xmlns:p14="http://schemas.microsoft.com/office/powerpoint/2010/main" val="3469174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E5B8-CC1E-4477-BC76-A7472F5A1424}"/>
              </a:ext>
            </a:extLst>
          </p:cNvPr>
          <p:cNvPicPr>
            <a:picLocks noChangeAspect="1"/>
          </p:cNvPicPr>
          <p:nvPr/>
        </p:nvPicPr>
        <p:blipFill>
          <a:blip r:embed="rId2"/>
          <a:stretch>
            <a:fillRect/>
          </a:stretch>
        </p:blipFill>
        <p:spPr>
          <a:xfrm>
            <a:off x="1919287" y="1352550"/>
            <a:ext cx="8353425" cy="4152900"/>
          </a:xfrm>
          <a:prstGeom prst="rect">
            <a:avLst/>
          </a:prstGeom>
        </p:spPr>
      </p:pic>
    </p:spTree>
    <p:extLst>
      <p:ext uri="{BB962C8B-B14F-4D97-AF65-F5344CB8AC3E}">
        <p14:creationId xmlns:p14="http://schemas.microsoft.com/office/powerpoint/2010/main" val="484756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081D79-440C-4D9D-B0E7-D5180FAD0694}"/>
              </a:ext>
            </a:extLst>
          </p:cNvPr>
          <p:cNvPicPr>
            <a:picLocks noChangeAspect="1"/>
          </p:cNvPicPr>
          <p:nvPr/>
        </p:nvPicPr>
        <p:blipFill>
          <a:blip r:embed="rId2"/>
          <a:stretch>
            <a:fillRect/>
          </a:stretch>
        </p:blipFill>
        <p:spPr>
          <a:xfrm>
            <a:off x="5885585" y="1087669"/>
            <a:ext cx="5104101" cy="4682661"/>
          </a:xfrm>
          <a:prstGeom prst="rect">
            <a:avLst/>
          </a:prstGeom>
        </p:spPr>
      </p:pic>
      <p:pic>
        <p:nvPicPr>
          <p:cNvPr id="3" name="Picture 2">
            <a:extLst>
              <a:ext uri="{FF2B5EF4-FFF2-40B4-BE49-F238E27FC236}">
                <a16:creationId xmlns:a16="http://schemas.microsoft.com/office/drawing/2014/main" id="{FBCEE93E-E376-4318-9784-19C37075C73C}"/>
              </a:ext>
            </a:extLst>
          </p:cNvPr>
          <p:cNvPicPr>
            <a:picLocks noChangeAspect="1"/>
          </p:cNvPicPr>
          <p:nvPr/>
        </p:nvPicPr>
        <p:blipFill>
          <a:blip r:embed="rId3"/>
          <a:stretch>
            <a:fillRect/>
          </a:stretch>
        </p:blipFill>
        <p:spPr>
          <a:xfrm>
            <a:off x="1036060" y="1076051"/>
            <a:ext cx="3674486" cy="4469375"/>
          </a:xfrm>
          <a:prstGeom prst="rect">
            <a:avLst/>
          </a:prstGeom>
        </p:spPr>
      </p:pic>
      <p:sp>
        <p:nvSpPr>
          <p:cNvPr id="4" name="TextBox 3">
            <a:extLst>
              <a:ext uri="{FF2B5EF4-FFF2-40B4-BE49-F238E27FC236}">
                <a16:creationId xmlns:a16="http://schemas.microsoft.com/office/drawing/2014/main" id="{AE62528B-0500-46ED-9140-96E15609C764}"/>
              </a:ext>
            </a:extLst>
          </p:cNvPr>
          <p:cNvSpPr txBox="1"/>
          <p:nvPr/>
        </p:nvSpPr>
        <p:spPr>
          <a:xfrm>
            <a:off x="1036060" y="5832764"/>
            <a:ext cx="3674486" cy="369332"/>
          </a:xfrm>
          <a:prstGeom prst="rect">
            <a:avLst/>
          </a:prstGeom>
          <a:noFill/>
        </p:spPr>
        <p:txBody>
          <a:bodyPr wrap="square" rtlCol="0">
            <a:spAutoFit/>
          </a:bodyPr>
          <a:lstStyle/>
          <a:p>
            <a:pPr algn="ctr"/>
            <a:r>
              <a:rPr lang="en-US" dirty="0"/>
              <a:t>Enigma</a:t>
            </a:r>
          </a:p>
        </p:txBody>
      </p:sp>
      <p:sp>
        <p:nvSpPr>
          <p:cNvPr id="5" name="TextBox 4">
            <a:extLst>
              <a:ext uri="{FF2B5EF4-FFF2-40B4-BE49-F238E27FC236}">
                <a16:creationId xmlns:a16="http://schemas.microsoft.com/office/drawing/2014/main" id="{1FDCFA44-6A4E-4E1F-9CF4-4FC4F8D0910A}"/>
              </a:ext>
            </a:extLst>
          </p:cNvPr>
          <p:cNvSpPr txBox="1"/>
          <p:nvPr/>
        </p:nvSpPr>
        <p:spPr>
          <a:xfrm>
            <a:off x="6366388" y="5770330"/>
            <a:ext cx="3674486" cy="369332"/>
          </a:xfrm>
          <a:prstGeom prst="rect">
            <a:avLst/>
          </a:prstGeom>
          <a:noFill/>
        </p:spPr>
        <p:txBody>
          <a:bodyPr wrap="square" rtlCol="0">
            <a:spAutoFit/>
          </a:bodyPr>
          <a:lstStyle/>
          <a:p>
            <a:pPr algn="ctr"/>
            <a:r>
              <a:rPr lang="en-US" dirty="0"/>
              <a:t>Tunny</a:t>
            </a:r>
          </a:p>
        </p:txBody>
      </p:sp>
    </p:spTree>
    <p:extLst>
      <p:ext uri="{BB962C8B-B14F-4D97-AF65-F5344CB8AC3E}">
        <p14:creationId xmlns:p14="http://schemas.microsoft.com/office/powerpoint/2010/main" val="151259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915F3-AFDF-47FE-AED4-83A349BE8878}"/>
              </a:ext>
            </a:extLst>
          </p:cNvPr>
          <p:cNvPicPr>
            <a:picLocks noChangeAspect="1"/>
          </p:cNvPicPr>
          <p:nvPr/>
        </p:nvPicPr>
        <p:blipFill>
          <a:blip r:embed="rId2"/>
          <a:stretch>
            <a:fillRect/>
          </a:stretch>
        </p:blipFill>
        <p:spPr>
          <a:xfrm>
            <a:off x="2943225" y="1309687"/>
            <a:ext cx="6305550" cy="4238625"/>
          </a:xfrm>
          <a:prstGeom prst="rect">
            <a:avLst/>
          </a:prstGeom>
        </p:spPr>
      </p:pic>
    </p:spTree>
    <p:extLst>
      <p:ext uri="{BB962C8B-B14F-4D97-AF65-F5344CB8AC3E}">
        <p14:creationId xmlns:p14="http://schemas.microsoft.com/office/powerpoint/2010/main" val="1784616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6CE9E-9E2A-4471-871E-7D49EC4B97EB}"/>
              </a:ext>
            </a:extLst>
          </p:cNvPr>
          <p:cNvPicPr>
            <a:picLocks noChangeAspect="1"/>
          </p:cNvPicPr>
          <p:nvPr/>
        </p:nvPicPr>
        <p:blipFill>
          <a:blip r:embed="rId2"/>
          <a:stretch>
            <a:fillRect/>
          </a:stretch>
        </p:blipFill>
        <p:spPr>
          <a:xfrm>
            <a:off x="2995612" y="1328737"/>
            <a:ext cx="6200775" cy="4200525"/>
          </a:xfrm>
          <a:prstGeom prst="rect">
            <a:avLst/>
          </a:prstGeom>
        </p:spPr>
      </p:pic>
      <p:pic>
        <p:nvPicPr>
          <p:cNvPr id="3" name="Picture 2">
            <a:extLst>
              <a:ext uri="{FF2B5EF4-FFF2-40B4-BE49-F238E27FC236}">
                <a16:creationId xmlns:a16="http://schemas.microsoft.com/office/drawing/2014/main" id="{2BB423B0-99A4-4264-A21E-747F1930B5EA}"/>
              </a:ext>
            </a:extLst>
          </p:cNvPr>
          <p:cNvPicPr>
            <a:picLocks noChangeAspect="1"/>
          </p:cNvPicPr>
          <p:nvPr/>
        </p:nvPicPr>
        <p:blipFill>
          <a:blip r:embed="rId3"/>
          <a:stretch>
            <a:fillRect/>
          </a:stretch>
        </p:blipFill>
        <p:spPr>
          <a:xfrm>
            <a:off x="4431040" y="4332142"/>
            <a:ext cx="3329920" cy="1197120"/>
          </a:xfrm>
          <a:prstGeom prst="rect">
            <a:avLst/>
          </a:prstGeom>
        </p:spPr>
      </p:pic>
    </p:spTree>
    <p:extLst>
      <p:ext uri="{BB962C8B-B14F-4D97-AF65-F5344CB8AC3E}">
        <p14:creationId xmlns:p14="http://schemas.microsoft.com/office/powerpoint/2010/main" val="2544633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026" y="2160526"/>
            <a:ext cx="6069854" cy="3164409"/>
          </a:xfrm>
          <a:prstGeom prst="rect">
            <a:avLst/>
          </a:prstGeom>
        </p:spPr>
      </p:pic>
      <p:pic>
        <p:nvPicPr>
          <p:cNvPr id="3" name="Picture 2"/>
          <p:cNvPicPr>
            <a:picLocks noChangeAspect="1"/>
          </p:cNvPicPr>
          <p:nvPr/>
        </p:nvPicPr>
        <p:blipFill>
          <a:blip r:embed="rId3"/>
          <a:stretch>
            <a:fillRect/>
          </a:stretch>
        </p:blipFill>
        <p:spPr>
          <a:xfrm>
            <a:off x="9750247" y="190050"/>
            <a:ext cx="1960022" cy="2664514"/>
          </a:xfrm>
          <a:prstGeom prst="rect">
            <a:avLst/>
          </a:prstGeom>
        </p:spPr>
      </p:pic>
      <p:pic>
        <p:nvPicPr>
          <p:cNvPr id="4" name="Picture 3"/>
          <p:cNvPicPr>
            <a:picLocks noChangeAspect="1"/>
          </p:cNvPicPr>
          <p:nvPr/>
        </p:nvPicPr>
        <p:blipFill>
          <a:blip r:embed="rId4"/>
          <a:stretch>
            <a:fillRect/>
          </a:stretch>
        </p:blipFill>
        <p:spPr>
          <a:xfrm>
            <a:off x="9750247" y="3429000"/>
            <a:ext cx="1960022" cy="2806395"/>
          </a:xfrm>
          <a:prstGeom prst="rect">
            <a:avLst/>
          </a:prstGeom>
        </p:spPr>
      </p:pic>
      <p:sp>
        <p:nvSpPr>
          <p:cNvPr id="5" name="TextBox 4"/>
          <p:cNvSpPr txBox="1"/>
          <p:nvPr/>
        </p:nvSpPr>
        <p:spPr>
          <a:xfrm>
            <a:off x="9545427" y="2875002"/>
            <a:ext cx="2164842" cy="369332"/>
          </a:xfrm>
          <a:prstGeom prst="rect">
            <a:avLst/>
          </a:prstGeom>
          <a:noFill/>
        </p:spPr>
        <p:txBody>
          <a:bodyPr wrap="square" rtlCol="0">
            <a:spAutoFit/>
          </a:bodyPr>
          <a:lstStyle/>
          <a:p>
            <a:pPr algn="ctr"/>
            <a:r>
              <a:rPr lang="en-US" dirty="0"/>
              <a:t>Alan Turing</a:t>
            </a:r>
          </a:p>
        </p:txBody>
      </p:sp>
      <p:sp>
        <p:nvSpPr>
          <p:cNvPr id="6" name="TextBox 5"/>
          <p:cNvSpPr txBox="1"/>
          <p:nvPr/>
        </p:nvSpPr>
        <p:spPr>
          <a:xfrm>
            <a:off x="9545427" y="6244138"/>
            <a:ext cx="2164842" cy="369332"/>
          </a:xfrm>
          <a:prstGeom prst="rect">
            <a:avLst/>
          </a:prstGeom>
          <a:noFill/>
        </p:spPr>
        <p:txBody>
          <a:bodyPr wrap="square" rtlCol="0">
            <a:spAutoFit/>
          </a:bodyPr>
          <a:lstStyle/>
          <a:p>
            <a:pPr algn="ctr"/>
            <a:r>
              <a:rPr lang="en-US" dirty="0"/>
              <a:t>I.J. Good</a:t>
            </a:r>
          </a:p>
        </p:txBody>
      </p:sp>
      <p:sp>
        <p:nvSpPr>
          <p:cNvPr id="8" name="TextBox 7"/>
          <p:cNvSpPr txBox="1"/>
          <p:nvPr/>
        </p:nvSpPr>
        <p:spPr>
          <a:xfrm>
            <a:off x="1555652" y="5324935"/>
            <a:ext cx="3297735" cy="369332"/>
          </a:xfrm>
          <a:prstGeom prst="rect">
            <a:avLst/>
          </a:prstGeom>
          <a:noFill/>
        </p:spPr>
        <p:txBody>
          <a:bodyPr wrap="square" rtlCol="0">
            <a:spAutoFit/>
          </a:bodyPr>
          <a:lstStyle/>
          <a:p>
            <a:pPr algn="ctr"/>
            <a:r>
              <a:rPr lang="en-US" dirty="0"/>
              <a:t>The “Enigma” Machine</a:t>
            </a:r>
          </a:p>
        </p:txBody>
      </p:sp>
      <p:pic>
        <p:nvPicPr>
          <p:cNvPr id="9" name="Picture 8">
            <a:extLst>
              <a:ext uri="{FF2B5EF4-FFF2-40B4-BE49-F238E27FC236}">
                <a16:creationId xmlns:a16="http://schemas.microsoft.com/office/drawing/2014/main" id="{BEF31C9F-261D-4BC9-9388-4E2CBEAF1C9A}"/>
              </a:ext>
            </a:extLst>
          </p:cNvPr>
          <p:cNvPicPr>
            <a:picLocks noChangeAspect="1"/>
          </p:cNvPicPr>
          <p:nvPr/>
        </p:nvPicPr>
        <p:blipFill>
          <a:blip r:embed="rId5"/>
          <a:stretch>
            <a:fillRect/>
          </a:stretch>
        </p:blipFill>
        <p:spPr>
          <a:xfrm>
            <a:off x="7044996" y="511237"/>
            <a:ext cx="2209800" cy="2990850"/>
          </a:xfrm>
          <a:prstGeom prst="rect">
            <a:avLst/>
          </a:prstGeom>
        </p:spPr>
      </p:pic>
      <p:sp>
        <p:nvSpPr>
          <p:cNvPr id="10" name="TextBox 9">
            <a:extLst>
              <a:ext uri="{FF2B5EF4-FFF2-40B4-BE49-F238E27FC236}">
                <a16:creationId xmlns:a16="http://schemas.microsoft.com/office/drawing/2014/main" id="{DDA66D35-7C03-4821-A2D6-6FEADF5EC858}"/>
              </a:ext>
            </a:extLst>
          </p:cNvPr>
          <p:cNvSpPr txBox="1"/>
          <p:nvPr/>
        </p:nvSpPr>
        <p:spPr>
          <a:xfrm>
            <a:off x="7004142" y="3502087"/>
            <a:ext cx="2164842" cy="369332"/>
          </a:xfrm>
          <a:prstGeom prst="rect">
            <a:avLst/>
          </a:prstGeom>
          <a:noFill/>
        </p:spPr>
        <p:txBody>
          <a:bodyPr wrap="square" rtlCol="0">
            <a:spAutoFit/>
          </a:bodyPr>
          <a:lstStyle/>
          <a:p>
            <a:pPr algn="ctr"/>
            <a:r>
              <a:rPr lang="en-US" dirty="0"/>
              <a:t>Gordon </a:t>
            </a:r>
            <a:r>
              <a:rPr lang="en-US" dirty="0" err="1"/>
              <a:t>Welchman</a:t>
            </a:r>
            <a:endParaRPr lang="en-US" dirty="0"/>
          </a:p>
        </p:txBody>
      </p:sp>
      <p:sp>
        <p:nvSpPr>
          <p:cNvPr id="7" name="TextBox 6">
            <a:extLst>
              <a:ext uri="{FF2B5EF4-FFF2-40B4-BE49-F238E27FC236}">
                <a16:creationId xmlns:a16="http://schemas.microsoft.com/office/drawing/2014/main" id="{484E327C-F81C-413A-AFC1-64DD71A04532}"/>
              </a:ext>
            </a:extLst>
          </p:cNvPr>
          <p:cNvSpPr txBox="1"/>
          <p:nvPr/>
        </p:nvSpPr>
        <p:spPr>
          <a:xfrm>
            <a:off x="503853" y="326571"/>
            <a:ext cx="7623110" cy="369332"/>
          </a:xfrm>
          <a:prstGeom prst="rect">
            <a:avLst/>
          </a:prstGeom>
          <a:noFill/>
        </p:spPr>
        <p:txBody>
          <a:bodyPr wrap="square" rtlCol="0">
            <a:spAutoFit/>
          </a:bodyPr>
          <a:lstStyle/>
          <a:p>
            <a:r>
              <a:rPr lang="en-US" dirty="0"/>
              <a:t>The Challenge: How to Break the Ciphers Within 24 Hour Cycles</a:t>
            </a:r>
          </a:p>
        </p:txBody>
      </p:sp>
      <p:pic>
        <p:nvPicPr>
          <p:cNvPr id="11" name="Picture 10">
            <a:extLst>
              <a:ext uri="{FF2B5EF4-FFF2-40B4-BE49-F238E27FC236}">
                <a16:creationId xmlns:a16="http://schemas.microsoft.com/office/drawing/2014/main" id="{E9B09640-1EF1-488B-970B-D0E757834086}"/>
              </a:ext>
            </a:extLst>
          </p:cNvPr>
          <p:cNvPicPr>
            <a:picLocks noChangeAspect="1"/>
          </p:cNvPicPr>
          <p:nvPr/>
        </p:nvPicPr>
        <p:blipFill>
          <a:blip r:embed="rId6"/>
          <a:stretch>
            <a:fillRect/>
          </a:stretch>
        </p:blipFill>
        <p:spPr>
          <a:xfrm>
            <a:off x="7315664" y="3960185"/>
            <a:ext cx="1622598" cy="2305208"/>
          </a:xfrm>
          <a:prstGeom prst="rect">
            <a:avLst/>
          </a:prstGeom>
        </p:spPr>
      </p:pic>
      <p:sp>
        <p:nvSpPr>
          <p:cNvPr id="12" name="TextBox 11">
            <a:extLst>
              <a:ext uri="{FF2B5EF4-FFF2-40B4-BE49-F238E27FC236}">
                <a16:creationId xmlns:a16="http://schemas.microsoft.com/office/drawing/2014/main" id="{004C5722-0444-462F-B508-E459AC4A9171}"/>
              </a:ext>
            </a:extLst>
          </p:cNvPr>
          <p:cNvSpPr txBox="1"/>
          <p:nvPr/>
        </p:nvSpPr>
        <p:spPr>
          <a:xfrm>
            <a:off x="7004142" y="6235395"/>
            <a:ext cx="2164842" cy="369332"/>
          </a:xfrm>
          <a:prstGeom prst="rect">
            <a:avLst/>
          </a:prstGeom>
          <a:noFill/>
        </p:spPr>
        <p:txBody>
          <a:bodyPr wrap="square" rtlCol="0">
            <a:spAutoFit/>
          </a:bodyPr>
          <a:lstStyle/>
          <a:p>
            <a:pPr algn="ctr"/>
            <a:r>
              <a:rPr lang="en-US" dirty="0"/>
              <a:t>Tommy Flowers</a:t>
            </a:r>
          </a:p>
        </p:txBody>
      </p:sp>
      <p:sp>
        <p:nvSpPr>
          <p:cNvPr id="13" name="TextBox 12">
            <a:extLst>
              <a:ext uri="{FF2B5EF4-FFF2-40B4-BE49-F238E27FC236}">
                <a16:creationId xmlns:a16="http://schemas.microsoft.com/office/drawing/2014/main" id="{4092482B-F9AD-4DD5-B842-BE2C123C1B09}"/>
              </a:ext>
            </a:extLst>
          </p:cNvPr>
          <p:cNvSpPr txBox="1"/>
          <p:nvPr/>
        </p:nvSpPr>
        <p:spPr>
          <a:xfrm>
            <a:off x="3582955" y="6183304"/>
            <a:ext cx="3720009" cy="369332"/>
          </a:xfrm>
          <a:prstGeom prst="rect">
            <a:avLst/>
          </a:prstGeom>
          <a:noFill/>
        </p:spPr>
        <p:txBody>
          <a:bodyPr wrap="square" rtlCol="0">
            <a:spAutoFit/>
          </a:bodyPr>
          <a:lstStyle/>
          <a:p>
            <a:r>
              <a:rPr lang="en-US" dirty="0"/>
              <a:t>And many other men and women….</a:t>
            </a:r>
          </a:p>
        </p:txBody>
      </p:sp>
    </p:spTree>
    <p:extLst>
      <p:ext uri="{BB962C8B-B14F-4D97-AF65-F5344CB8AC3E}">
        <p14:creationId xmlns:p14="http://schemas.microsoft.com/office/powerpoint/2010/main" val="1667425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A9FA9-5A82-4AD5-94ED-847E720F4A5F}"/>
              </a:ext>
            </a:extLst>
          </p:cNvPr>
          <p:cNvPicPr>
            <a:picLocks noChangeAspect="1"/>
          </p:cNvPicPr>
          <p:nvPr/>
        </p:nvPicPr>
        <p:blipFill>
          <a:blip r:embed="rId2"/>
          <a:stretch>
            <a:fillRect/>
          </a:stretch>
        </p:blipFill>
        <p:spPr>
          <a:xfrm>
            <a:off x="2841503" y="849086"/>
            <a:ext cx="6114478" cy="5318668"/>
          </a:xfrm>
          <a:prstGeom prst="rect">
            <a:avLst/>
          </a:prstGeom>
        </p:spPr>
      </p:pic>
      <p:sp>
        <p:nvSpPr>
          <p:cNvPr id="3" name="Rectangle 2">
            <a:extLst>
              <a:ext uri="{FF2B5EF4-FFF2-40B4-BE49-F238E27FC236}">
                <a16:creationId xmlns:a16="http://schemas.microsoft.com/office/drawing/2014/main" id="{2A6AD855-6DF4-46E2-89BB-FE8263656803}"/>
              </a:ext>
            </a:extLst>
          </p:cNvPr>
          <p:cNvSpPr/>
          <p:nvPr/>
        </p:nvSpPr>
        <p:spPr>
          <a:xfrm>
            <a:off x="3268619" y="6304775"/>
            <a:ext cx="5073633" cy="369332"/>
          </a:xfrm>
          <a:prstGeom prst="rect">
            <a:avLst/>
          </a:prstGeom>
        </p:spPr>
        <p:txBody>
          <a:bodyPr wrap="none">
            <a:spAutoFit/>
          </a:bodyPr>
          <a:lstStyle/>
          <a:p>
            <a:r>
              <a:rPr lang="en-US" dirty="0">
                <a:hlinkClick r:id="rId3"/>
              </a:rPr>
              <a:t>https://www.youtube.com/watch?v=6p3mhkNgRXs</a:t>
            </a:r>
            <a:r>
              <a:rPr lang="en-US" dirty="0"/>
              <a:t> </a:t>
            </a:r>
          </a:p>
        </p:txBody>
      </p:sp>
      <p:sp>
        <p:nvSpPr>
          <p:cNvPr id="4" name="TextBox 3">
            <a:extLst>
              <a:ext uri="{FF2B5EF4-FFF2-40B4-BE49-F238E27FC236}">
                <a16:creationId xmlns:a16="http://schemas.microsoft.com/office/drawing/2014/main" id="{B75F39C1-7BBB-4C70-A3C7-8CC015C4F62B}"/>
              </a:ext>
            </a:extLst>
          </p:cNvPr>
          <p:cNvSpPr txBox="1"/>
          <p:nvPr/>
        </p:nvSpPr>
        <p:spPr>
          <a:xfrm>
            <a:off x="2537927" y="348171"/>
            <a:ext cx="7072604" cy="369332"/>
          </a:xfrm>
          <a:prstGeom prst="rect">
            <a:avLst/>
          </a:prstGeom>
          <a:noFill/>
        </p:spPr>
        <p:txBody>
          <a:bodyPr wrap="square" rtlCol="0">
            <a:spAutoFit/>
          </a:bodyPr>
          <a:lstStyle/>
          <a:p>
            <a:pPr algn="ctr"/>
            <a:r>
              <a:rPr lang="en-US" dirty="0"/>
              <a:t>First Part Interview with I.J. Good</a:t>
            </a:r>
          </a:p>
        </p:txBody>
      </p:sp>
    </p:spTree>
    <p:extLst>
      <p:ext uri="{BB962C8B-B14F-4D97-AF65-F5344CB8AC3E}">
        <p14:creationId xmlns:p14="http://schemas.microsoft.com/office/powerpoint/2010/main" val="319174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519AD-6A46-45D6-98C5-325252B36237}"/>
              </a:ext>
            </a:extLst>
          </p:cNvPr>
          <p:cNvPicPr>
            <a:picLocks noChangeAspect="1"/>
          </p:cNvPicPr>
          <p:nvPr/>
        </p:nvPicPr>
        <p:blipFill>
          <a:blip r:embed="rId2"/>
          <a:stretch>
            <a:fillRect/>
          </a:stretch>
        </p:blipFill>
        <p:spPr>
          <a:xfrm>
            <a:off x="0" y="931959"/>
            <a:ext cx="12192000" cy="4994081"/>
          </a:xfrm>
          <a:prstGeom prst="rect">
            <a:avLst/>
          </a:prstGeom>
        </p:spPr>
      </p:pic>
    </p:spTree>
    <p:extLst>
      <p:ext uri="{BB962C8B-B14F-4D97-AF65-F5344CB8AC3E}">
        <p14:creationId xmlns:p14="http://schemas.microsoft.com/office/powerpoint/2010/main" val="1602600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33056" y="728385"/>
            <a:ext cx="2982044" cy="2622705"/>
            <a:chOff x="646981" y="3857348"/>
            <a:chExt cx="2982044" cy="2622705"/>
          </a:xfrm>
        </p:grpSpPr>
        <p:cxnSp>
          <p:nvCxnSpPr>
            <p:cNvPr id="4" name="Straight Connector 3"/>
            <p:cNvCxnSpPr/>
            <p:nvPr/>
          </p:nvCxnSpPr>
          <p:spPr>
            <a:xfrm>
              <a:off x="676894" y="5003321"/>
              <a:ext cx="2952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reeform: Shape 4"/>
            <p:cNvSpPr/>
            <p:nvPr/>
          </p:nvSpPr>
          <p:spPr>
            <a:xfrm>
              <a:off x="646981" y="4201064"/>
              <a:ext cx="2458528" cy="707366"/>
            </a:xfrm>
            <a:custGeom>
              <a:avLst/>
              <a:gdLst>
                <a:gd name="connsiteX0" fmla="*/ 0 w 2458528"/>
                <a:gd name="connsiteY0" fmla="*/ 707366 h 707366"/>
                <a:gd name="connsiteX1" fmla="*/ 43132 w 2458528"/>
                <a:gd name="connsiteY1" fmla="*/ 690113 h 707366"/>
                <a:gd name="connsiteX2" fmla="*/ 77638 w 2458528"/>
                <a:gd name="connsiteY2" fmla="*/ 638355 h 707366"/>
                <a:gd name="connsiteX3" fmla="*/ 120770 w 2458528"/>
                <a:gd name="connsiteY3" fmla="*/ 560717 h 707366"/>
                <a:gd name="connsiteX4" fmla="*/ 138023 w 2458528"/>
                <a:gd name="connsiteY4" fmla="*/ 534838 h 707366"/>
                <a:gd name="connsiteX5" fmla="*/ 146649 w 2458528"/>
                <a:gd name="connsiteY5" fmla="*/ 508959 h 707366"/>
                <a:gd name="connsiteX6" fmla="*/ 172528 w 2458528"/>
                <a:gd name="connsiteY6" fmla="*/ 474453 h 707366"/>
                <a:gd name="connsiteX7" fmla="*/ 232913 w 2458528"/>
                <a:gd name="connsiteY7" fmla="*/ 422694 h 707366"/>
                <a:gd name="connsiteX8" fmla="*/ 284672 w 2458528"/>
                <a:gd name="connsiteY8" fmla="*/ 388189 h 707366"/>
                <a:gd name="connsiteX9" fmla="*/ 310551 w 2458528"/>
                <a:gd name="connsiteY9" fmla="*/ 370936 h 707366"/>
                <a:gd name="connsiteX10" fmla="*/ 336430 w 2458528"/>
                <a:gd name="connsiteY10" fmla="*/ 353683 h 707366"/>
                <a:gd name="connsiteX11" fmla="*/ 362310 w 2458528"/>
                <a:gd name="connsiteY11" fmla="*/ 327804 h 707366"/>
                <a:gd name="connsiteX12" fmla="*/ 379562 w 2458528"/>
                <a:gd name="connsiteY12" fmla="*/ 276045 h 707366"/>
                <a:gd name="connsiteX13" fmla="*/ 465827 w 2458528"/>
                <a:gd name="connsiteY13" fmla="*/ 172528 h 707366"/>
                <a:gd name="connsiteX14" fmla="*/ 491706 w 2458528"/>
                <a:gd name="connsiteY14" fmla="*/ 155276 h 707366"/>
                <a:gd name="connsiteX15" fmla="*/ 543464 w 2458528"/>
                <a:gd name="connsiteY15" fmla="*/ 138023 h 707366"/>
                <a:gd name="connsiteX16" fmla="*/ 595223 w 2458528"/>
                <a:gd name="connsiteY16" fmla="*/ 103517 h 707366"/>
                <a:gd name="connsiteX17" fmla="*/ 621102 w 2458528"/>
                <a:gd name="connsiteY17" fmla="*/ 86264 h 707366"/>
                <a:gd name="connsiteX18" fmla="*/ 672861 w 2458528"/>
                <a:gd name="connsiteY18" fmla="*/ 69011 h 707366"/>
                <a:gd name="connsiteX19" fmla="*/ 707366 w 2458528"/>
                <a:gd name="connsiteY19" fmla="*/ 60385 h 707366"/>
                <a:gd name="connsiteX20" fmla="*/ 759125 w 2458528"/>
                <a:gd name="connsiteY20" fmla="*/ 43132 h 707366"/>
                <a:gd name="connsiteX21" fmla="*/ 810883 w 2458528"/>
                <a:gd name="connsiteY21" fmla="*/ 25879 h 707366"/>
                <a:gd name="connsiteX22" fmla="*/ 862642 w 2458528"/>
                <a:gd name="connsiteY22" fmla="*/ 8627 h 707366"/>
                <a:gd name="connsiteX23" fmla="*/ 897147 w 2458528"/>
                <a:gd name="connsiteY23" fmla="*/ 0 h 707366"/>
                <a:gd name="connsiteX24" fmla="*/ 1130061 w 2458528"/>
                <a:gd name="connsiteY24" fmla="*/ 8627 h 707366"/>
                <a:gd name="connsiteX25" fmla="*/ 1242204 w 2458528"/>
                <a:gd name="connsiteY25" fmla="*/ 25879 h 707366"/>
                <a:gd name="connsiteX26" fmla="*/ 1268083 w 2458528"/>
                <a:gd name="connsiteY26" fmla="*/ 34506 h 707366"/>
                <a:gd name="connsiteX27" fmla="*/ 1328468 w 2458528"/>
                <a:gd name="connsiteY27" fmla="*/ 43132 h 707366"/>
                <a:gd name="connsiteX28" fmla="*/ 1406106 w 2458528"/>
                <a:gd name="connsiteY28" fmla="*/ 69011 h 707366"/>
                <a:gd name="connsiteX29" fmla="*/ 1431985 w 2458528"/>
                <a:gd name="connsiteY29" fmla="*/ 77638 h 707366"/>
                <a:gd name="connsiteX30" fmla="*/ 1457864 w 2458528"/>
                <a:gd name="connsiteY30" fmla="*/ 86264 h 707366"/>
                <a:gd name="connsiteX31" fmla="*/ 1483744 w 2458528"/>
                <a:gd name="connsiteY31" fmla="*/ 103517 h 707366"/>
                <a:gd name="connsiteX32" fmla="*/ 1526876 w 2458528"/>
                <a:gd name="connsiteY32" fmla="*/ 112144 h 707366"/>
                <a:gd name="connsiteX33" fmla="*/ 1578634 w 2458528"/>
                <a:gd name="connsiteY33" fmla="*/ 129396 h 707366"/>
                <a:gd name="connsiteX34" fmla="*/ 1604513 w 2458528"/>
                <a:gd name="connsiteY34" fmla="*/ 138023 h 707366"/>
                <a:gd name="connsiteX35" fmla="*/ 1630393 w 2458528"/>
                <a:gd name="connsiteY35" fmla="*/ 146649 h 707366"/>
                <a:gd name="connsiteX36" fmla="*/ 1656272 w 2458528"/>
                <a:gd name="connsiteY36" fmla="*/ 163902 h 707366"/>
                <a:gd name="connsiteX37" fmla="*/ 1733910 w 2458528"/>
                <a:gd name="connsiteY37" fmla="*/ 181155 h 707366"/>
                <a:gd name="connsiteX38" fmla="*/ 1785668 w 2458528"/>
                <a:gd name="connsiteY38" fmla="*/ 198408 h 707366"/>
                <a:gd name="connsiteX39" fmla="*/ 1837427 w 2458528"/>
                <a:gd name="connsiteY39" fmla="*/ 241540 h 707366"/>
                <a:gd name="connsiteX40" fmla="*/ 1889185 w 2458528"/>
                <a:gd name="connsiteY40" fmla="*/ 276045 h 707366"/>
                <a:gd name="connsiteX41" fmla="*/ 2018581 w 2458528"/>
                <a:gd name="connsiteY41" fmla="*/ 362310 h 707366"/>
                <a:gd name="connsiteX42" fmla="*/ 2070340 w 2458528"/>
                <a:gd name="connsiteY42" fmla="*/ 396815 h 707366"/>
                <a:gd name="connsiteX43" fmla="*/ 2156604 w 2458528"/>
                <a:gd name="connsiteY43" fmla="*/ 457200 h 707366"/>
                <a:gd name="connsiteX44" fmla="*/ 2208362 w 2458528"/>
                <a:gd name="connsiteY44" fmla="*/ 500332 h 707366"/>
                <a:gd name="connsiteX45" fmla="*/ 2286000 w 2458528"/>
                <a:gd name="connsiteY45" fmla="*/ 543464 h 707366"/>
                <a:gd name="connsiteX46" fmla="*/ 2363638 w 2458528"/>
                <a:gd name="connsiteY46" fmla="*/ 595223 h 707366"/>
                <a:gd name="connsiteX47" fmla="*/ 2389517 w 2458528"/>
                <a:gd name="connsiteY47" fmla="*/ 612476 h 707366"/>
                <a:gd name="connsiteX48" fmla="*/ 2406770 w 2458528"/>
                <a:gd name="connsiteY48" fmla="*/ 638355 h 707366"/>
                <a:gd name="connsiteX49" fmla="*/ 2458528 w 2458528"/>
                <a:gd name="connsiteY49" fmla="*/ 672861 h 7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58528" h="707366">
                  <a:moveTo>
                    <a:pt x="0" y="707366"/>
                  </a:moveTo>
                  <a:cubicBezTo>
                    <a:pt x="14377" y="701615"/>
                    <a:pt x="31558" y="700401"/>
                    <a:pt x="43132" y="690113"/>
                  </a:cubicBezTo>
                  <a:cubicBezTo>
                    <a:pt x="58630" y="676337"/>
                    <a:pt x="77638" y="638355"/>
                    <a:pt x="77638" y="638355"/>
                  </a:cubicBezTo>
                  <a:cubicBezTo>
                    <a:pt x="92821" y="592805"/>
                    <a:pt x="81220" y="620041"/>
                    <a:pt x="120770" y="560717"/>
                  </a:cubicBezTo>
                  <a:lnTo>
                    <a:pt x="138023" y="534838"/>
                  </a:lnTo>
                  <a:cubicBezTo>
                    <a:pt x="140898" y="526212"/>
                    <a:pt x="142138" y="516854"/>
                    <a:pt x="146649" y="508959"/>
                  </a:cubicBezTo>
                  <a:cubicBezTo>
                    <a:pt x="153782" y="496476"/>
                    <a:pt x="163171" y="485369"/>
                    <a:pt x="172528" y="474453"/>
                  </a:cubicBezTo>
                  <a:cubicBezTo>
                    <a:pt x="191671" y="452120"/>
                    <a:pt x="208569" y="439735"/>
                    <a:pt x="232913" y="422694"/>
                  </a:cubicBezTo>
                  <a:cubicBezTo>
                    <a:pt x="249900" y="410803"/>
                    <a:pt x="267419" y="399691"/>
                    <a:pt x="284672" y="388189"/>
                  </a:cubicBezTo>
                  <a:lnTo>
                    <a:pt x="310551" y="370936"/>
                  </a:lnTo>
                  <a:cubicBezTo>
                    <a:pt x="319177" y="365185"/>
                    <a:pt x="329099" y="361014"/>
                    <a:pt x="336430" y="353683"/>
                  </a:cubicBezTo>
                  <a:lnTo>
                    <a:pt x="362310" y="327804"/>
                  </a:lnTo>
                  <a:cubicBezTo>
                    <a:pt x="368061" y="310551"/>
                    <a:pt x="369474" y="291177"/>
                    <a:pt x="379562" y="276045"/>
                  </a:cubicBezTo>
                  <a:cubicBezTo>
                    <a:pt x="405022" y="237855"/>
                    <a:pt x="425977" y="199094"/>
                    <a:pt x="465827" y="172528"/>
                  </a:cubicBezTo>
                  <a:cubicBezTo>
                    <a:pt x="474453" y="166777"/>
                    <a:pt x="482232" y="159487"/>
                    <a:pt x="491706" y="155276"/>
                  </a:cubicBezTo>
                  <a:cubicBezTo>
                    <a:pt x="508325" y="147890"/>
                    <a:pt x="543464" y="138023"/>
                    <a:pt x="543464" y="138023"/>
                  </a:cubicBezTo>
                  <a:lnTo>
                    <a:pt x="595223" y="103517"/>
                  </a:lnTo>
                  <a:cubicBezTo>
                    <a:pt x="603849" y="97766"/>
                    <a:pt x="611266" y="89543"/>
                    <a:pt x="621102" y="86264"/>
                  </a:cubicBezTo>
                  <a:cubicBezTo>
                    <a:pt x="638355" y="80513"/>
                    <a:pt x="655218" y="73422"/>
                    <a:pt x="672861" y="69011"/>
                  </a:cubicBezTo>
                  <a:cubicBezTo>
                    <a:pt x="684363" y="66136"/>
                    <a:pt x="696010" y="63792"/>
                    <a:pt x="707366" y="60385"/>
                  </a:cubicBezTo>
                  <a:cubicBezTo>
                    <a:pt x="724785" y="55159"/>
                    <a:pt x="741872" y="48883"/>
                    <a:pt x="759125" y="43132"/>
                  </a:cubicBezTo>
                  <a:lnTo>
                    <a:pt x="810883" y="25879"/>
                  </a:lnTo>
                  <a:lnTo>
                    <a:pt x="862642" y="8627"/>
                  </a:lnTo>
                  <a:lnTo>
                    <a:pt x="897147" y="0"/>
                  </a:lnTo>
                  <a:cubicBezTo>
                    <a:pt x="974785" y="2876"/>
                    <a:pt x="1052496" y="4195"/>
                    <a:pt x="1130061" y="8627"/>
                  </a:cubicBezTo>
                  <a:cubicBezTo>
                    <a:pt x="1157217" y="10179"/>
                    <a:pt x="1212012" y="18331"/>
                    <a:pt x="1242204" y="25879"/>
                  </a:cubicBezTo>
                  <a:cubicBezTo>
                    <a:pt x="1251026" y="28084"/>
                    <a:pt x="1259167" y="32723"/>
                    <a:pt x="1268083" y="34506"/>
                  </a:cubicBezTo>
                  <a:cubicBezTo>
                    <a:pt x="1288021" y="38494"/>
                    <a:pt x="1308340" y="40257"/>
                    <a:pt x="1328468" y="43132"/>
                  </a:cubicBezTo>
                  <a:lnTo>
                    <a:pt x="1406106" y="69011"/>
                  </a:lnTo>
                  <a:lnTo>
                    <a:pt x="1431985" y="77638"/>
                  </a:lnTo>
                  <a:lnTo>
                    <a:pt x="1457864" y="86264"/>
                  </a:lnTo>
                  <a:cubicBezTo>
                    <a:pt x="1466491" y="92015"/>
                    <a:pt x="1474036" y="99877"/>
                    <a:pt x="1483744" y="103517"/>
                  </a:cubicBezTo>
                  <a:cubicBezTo>
                    <a:pt x="1497473" y="108665"/>
                    <a:pt x="1512731" y="108286"/>
                    <a:pt x="1526876" y="112144"/>
                  </a:cubicBezTo>
                  <a:cubicBezTo>
                    <a:pt x="1544421" y="116929"/>
                    <a:pt x="1561381" y="123645"/>
                    <a:pt x="1578634" y="129396"/>
                  </a:cubicBezTo>
                  <a:lnTo>
                    <a:pt x="1604513" y="138023"/>
                  </a:lnTo>
                  <a:lnTo>
                    <a:pt x="1630393" y="146649"/>
                  </a:lnTo>
                  <a:cubicBezTo>
                    <a:pt x="1639019" y="152400"/>
                    <a:pt x="1646743" y="159818"/>
                    <a:pt x="1656272" y="163902"/>
                  </a:cubicBezTo>
                  <a:cubicBezTo>
                    <a:pt x="1669823" y="169710"/>
                    <a:pt x="1722659" y="178086"/>
                    <a:pt x="1733910" y="181155"/>
                  </a:cubicBezTo>
                  <a:cubicBezTo>
                    <a:pt x="1751455" y="185940"/>
                    <a:pt x="1785668" y="198408"/>
                    <a:pt x="1785668" y="198408"/>
                  </a:cubicBezTo>
                  <a:cubicBezTo>
                    <a:pt x="1861272" y="274012"/>
                    <a:pt x="1765367" y="181491"/>
                    <a:pt x="1837427" y="241540"/>
                  </a:cubicBezTo>
                  <a:cubicBezTo>
                    <a:pt x="1880506" y="277439"/>
                    <a:pt x="1843705" y="260886"/>
                    <a:pt x="1889185" y="276045"/>
                  </a:cubicBezTo>
                  <a:lnTo>
                    <a:pt x="2018581" y="362310"/>
                  </a:lnTo>
                  <a:cubicBezTo>
                    <a:pt x="2018609" y="362328"/>
                    <a:pt x="2070313" y="396795"/>
                    <a:pt x="2070340" y="396815"/>
                  </a:cubicBezTo>
                  <a:cubicBezTo>
                    <a:pt x="2121436" y="435137"/>
                    <a:pt x="2092879" y="414717"/>
                    <a:pt x="2156604" y="457200"/>
                  </a:cubicBezTo>
                  <a:cubicBezTo>
                    <a:pt x="2249081" y="518851"/>
                    <a:pt x="2108731" y="422842"/>
                    <a:pt x="2208362" y="500332"/>
                  </a:cubicBezTo>
                  <a:cubicBezTo>
                    <a:pt x="2252856" y="534938"/>
                    <a:pt x="2246953" y="530449"/>
                    <a:pt x="2286000" y="543464"/>
                  </a:cubicBezTo>
                  <a:lnTo>
                    <a:pt x="2363638" y="595223"/>
                  </a:lnTo>
                  <a:lnTo>
                    <a:pt x="2389517" y="612476"/>
                  </a:lnTo>
                  <a:cubicBezTo>
                    <a:pt x="2395268" y="621102"/>
                    <a:pt x="2398968" y="631528"/>
                    <a:pt x="2406770" y="638355"/>
                  </a:cubicBezTo>
                  <a:cubicBezTo>
                    <a:pt x="2422375" y="652009"/>
                    <a:pt x="2458528" y="672861"/>
                    <a:pt x="2458528" y="6728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793629" y="5706374"/>
              <a:ext cx="2165231" cy="457200"/>
            </a:xfrm>
            <a:custGeom>
              <a:avLst/>
              <a:gdLst>
                <a:gd name="connsiteX0" fmla="*/ 0 w 2165231"/>
                <a:gd name="connsiteY0" fmla="*/ 457200 h 457200"/>
                <a:gd name="connsiteX1" fmla="*/ 43133 w 2165231"/>
                <a:gd name="connsiteY1" fmla="*/ 431320 h 457200"/>
                <a:gd name="connsiteX2" fmla="*/ 69012 w 2165231"/>
                <a:gd name="connsiteY2" fmla="*/ 379562 h 457200"/>
                <a:gd name="connsiteX3" fmla="*/ 94891 w 2165231"/>
                <a:gd name="connsiteY3" fmla="*/ 353683 h 457200"/>
                <a:gd name="connsiteX4" fmla="*/ 103517 w 2165231"/>
                <a:gd name="connsiteY4" fmla="*/ 327803 h 457200"/>
                <a:gd name="connsiteX5" fmla="*/ 163902 w 2165231"/>
                <a:gd name="connsiteY5" fmla="*/ 250166 h 457200"/>
                <a:gd name="connsiteX6" fmla="*/ 198408 w 2165231"/>
                <a:gd name="connsiteY6" fmla="*/ 207034 h 457200"/>
                <a:gd name="connsiteX7" fmla="*/ 215661 w 2165231"/>
                <a:gd name="connsiteY7" fmla="*/ 181154 h 457200"/>
                <a:gd name="connsiteX8" fmla="*/ 241540 w 2165231"/>
                <a:gd name="connsiteY8" fmla="*/ 155275 h 457200"/>
                <a:gd name="connsiteX9" fmla="*/ 284672 w 2165231"/>
                <a:gd name="connsiteY9" fmla="*/ 103517 h 457200"/>
                <a:gd name="connsiteX10" fmla="*/ 336431 w 2165231"/>
                <a:gd name="connsiteY10" fmla="*/ 60385 h 457200"/>
                <a:gd name="connsiteX11" fmla="*/ 379563 w 2165231"/>
                <a:gd name="connsiteY11" fmla="*/ 17252 h 457200"/>
                <a:gd name="connsiteX12" fmla="*/ 414068 w 2165231"/>
                <a:gd name="connsiteY12" fmla="*/ 8626 h 457200"/>
                <a:gd name="connsiteX13" fmla="*/ 439948 w 2165231"/>
                <a:gd name="connsiteY13" fmla="*/ 0 h 457200"/>
                <a:gd name="connsiteX14" fmla="*/ 500333 w 2165231"/>
                <a:gd name="connsiteY14" fmla="*/ 25879 h 457200"/>
                <a:gd name="connsiteX15" fmla="*/ 543465 w 2165231"/>
                <a:gd name="connsiteY15" fmla="*/ 69011 h 457200"/>
                <a:gd name="connsiteX16" fmla="*/ 586597 w 2165231"/>
                <a:gd name="connsiteY16" fmla="*/ 120769 h 457200"/>
                <a:gd name="connsiteX17" fmla="*/ 612476 w 2165231"/>
                <a:gd name="connsiteY17" fmla="*/ 138022 h 457200"/>
                <a:gd name="connsiteX18" fmla="*/ 638355 w 2165231"/>
                <a:gd name="connsiteY18" fmla="*/ 163902 h 457200"/>
                <a:gd name="connsiteX19" fmla="*/ 664234 w 2165231"/>
                <a:gd name="connsiteY19" fmla="*/ 181154 h 457200"/>
                <a:gd name="connsiteX20" fmla="*/ 690114 w 2165231"/>
                <a:gd name="connsiteY20" fmla="*/ 207034 h 457200"/>
                <a:gd name="connsiteX21" fmla="*/ 741872 w 2165231"/>
                <a:gd name="connsiteY21" fmla="*/ 232913 h 457200"/>
                <a:gd name="connsiteX22" fmla="*/ 767751 w 2165231"/>
                <a:gd name="connsiteY22" fmla="*/ 258792 h 457200"/>
                <a:gd name="connsiteX23" fmla="*/ 819510 w 2165231"/>
                <a:gd name="connsiteY23" fmla="*/ 276045 h 457200"/>
                <a:gd name="connsiteX24" fmla="*/ 845389 w 2165231"/>
                <a:gd name="connsiteY24" fmla="*/ 293298 h 457200"/>
                <a:gd name="connsiteX25" fmla="*/ 897148 w 2165231"/>
                <a:gd name="connsiteY25" fmla="*/ 310551 h 457200"/>
                <a:gd name="connsiteX26" fmla="*/ 923027 w 2165231"/>
                <a:gd name="connsiteY26" fmla="*/ 327803 h 457200"/>
                <a:gd name="connsiteX27" fmla="*/ 1009291 w 2165231"/>
                <a:gd name="connsiteY27" fmla="*/ 353683 h 457200"/>
                <a:gd name="connsiteX28" fmla="*/ 1069676 w 2165231"/>
                <a:gd name="connsiteY28" fmla="*/ 379562 h 457200"/>
                <a:gd name="connsiteX29" fmla="*/ 1173193 w 2165231"/>
                <a:gd name="connsiteY29" fmla="*/ 405441 h 457200"/>
                <a:gd name="connsiteX30" fmla="*/ 1207699 w 2165231"/>
                <a:gd name="connsiteY30" fmla="*/ 414068 h 457200"/>
                <a:gd name="connsiteX31" fmla="*/ 1285336 w 2165231"/>
                <a:gd name="connsiteY31" fmla="*/ 422694 h 457200"/>
                <a:gd name="connsiteX32" fmla="*/ 1337095 w 2165231"/>
                <a:gd name="connsiteY32" fmla="*/ 431320 h 457200"/>
                <a:gd name="connsiteX33" fmla="*/ 1656272 w 2165231"/>
                <a:gd name="connsiteY33" fmla="*/ 422694 h 457200"/>
                <a:gd name="connsiteX34" fmla="*/ 1811548 w 2165231"/>
                <a:gd name="connsiteY34" fmla="*/ 414068 h 457200"/>
                <a:gd name="connsiteX35" fmla="*/ 2096219 w 2165231"/>
                <a:gd name="connsiteY35" fmla="*/ 431320 h 457200"/>
                <a:gd name="connsiteX36" fmla="*/ 2165231 w 2165231"/>
                <a:gd name="connsiteY36" fmla="*/ 43132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65231" h="457200">
                  <a:moveTo>
                    <a:pt x="0" y="457200"/>
                  </a:moveTo>
                  <a:cubicBezTo>
                    <a:pt x="14378" y="448573"/>
                    <a:pt x="30402" y="442232"/>
                    <a:pt x="43133" y="431320"/>
                  </a:cubicBezTo>
                  <a:cubicBezTo>
                    <a:pt x="74801" y="404176"/>
                    <a:pt x="48886" y="409750"/>
                    <a:pt x="69012" y="379562"/>
                  </a:cubicBezTo>
                  <a:cubicBezTo>
                    <a:pt x="75779" y="369411"/>
                    <a:pt x="86265" y="362309"/>
                    <a:pt x="94891" y="353683"/>
                  </a:cubicBezTo>
                  <a:cubicBezTo>
                    <a:pt x="97766" y="345056"/>
                    <a:pt x="99101" y="335752"/>
                    <a:pt x="103517" y="327803"/>
                  </a:cubicBezTo>
                  <a:cubicBezTo>
                    <a:pt x="129311" y="281374"/>
                    <a:pt x="132468" y="281600"/>
                    <a:pt x="163902" y="250166"/>
                  </a:cubicBezTo>
                  <a:cubicBezTo>
                    <a:pt x="180697" y="199782"/>
                    <a:pt x="159388" y="246054"/>
                    <a:pt x="198408" y="207034"/>
                  </a:cubicBezTo>
                  <a:cubicBezTo>
                    <a:pt x="205739" y="199703"/>
                    <a:pt x="209024" y="189119"/>
                    <a:pt x="215661" y="181154"/>
                  </a:cubicBezTo>
                  <a:cubicBezTo>
                    <a:pt x="223471" y="171782"/>
                    <a:pt x="233730" y="164647"/>
                    <a:pt x="241540" y="155275"/>
                  </a:cubicBezTo>
                  <a:cubicBezTo>
                    <a:pt x="272384" y="118263"/>
                    <a:pt x="243433" y="137883"/>
                    <a:pt x="284672" y="103517"/>
                  </a:cubicBezTo>
                  <a:cubicBezTo>
                    <a:pt x="321679" y="72677"/>
                    <a:pt x="302069" y="101619"/>
                    <a:pt x="336431" y="60385"/>
                  </a:cubicBezTo>
                  <a:cubicBezTo>
                    <a:pt x="357733" y="34823"/>
                    <a:pt x="346758" y="31311"/>
                    <a:pt x="379563" y="17252"/>
                  </a:cubicBezTo>
                  <a:cubicBezTo>
                    <a:pt x="390460" y="12582"/>
                    <a:pt x="402668" y="11883"/>
                    <a:pt x="414068" y="8626"/>
                  </a:cubicBezTo>
                  <a:cubicBezTo>
                    <a:pt x="422811" y="6128"/>
                    <a:pt x="431321" y="2875"/>
                    <a:pt x="439948" y="0"/>
                  </a:cubicBezTo>
                  <a:cubicBezTo>
                    <a:pt x="466345" y="6599"/>
                    <a:pt x="480475" y="6021"/>
                    <a:pt x="500333" y="25879"/>
                  </a:cubicBezTo>
                  <a:cubicBezTo>
                    <a:pt x="557843" y="83389"/>
                    <a:pt x="474450" y="23002"/>
                    <a:pt x="543465" y="69011"/>
                  </a:cubicBezTo>
                  <a:cubicBezTo>
                    <a:pt x="560430" y="94460"/>
                    <a:pt x="561686" y="100010"/>
                    <a:pt x="586597" y="120769"/>
                  </a:cubicBezTo>
                  <a:cubicBezTo>
                    <a:pt x="594562" y="127406"/>
                    <a:pt x="604511" y="131385"/>
                    <a:pt x="612476" y="138022"/>
                  </a:cubicBezTo>
                  <a:cubicBezTo>
                    <a:pt x="621848" y="145832"/>
                    <a:pt x="628983" y="156092"/>
                    <a:pt x="638355" y="163902"/>
                  </a:cubicBezTo>
                  <a:cubicBezTo>
                    <a:pt x="646319" y="170539"/>
                    <a:pt x="656269" y="174517"/>
                    <a:pt x="664234" y="181154"/>
                  </a:cubicBezTo>
                  <a:cubicBezTo>
                    <a:pt x="673606" y="188964"/>
                    <a:pt x="680742" y="199224"/>
                    <a:pt x="690114" y="207034"/>
                  </a:cubicBezTo>
                  <a:cubicBezTo>
                    <a:pt x="712409" y="225613"/>
                    <a:pt x="715937" y="224267"/>
                    <a:pt x="741872" y="232913"/>
                  </a:cubicBezTo>
                  <a:cubicBezTo>
                    <a:pt x="750498" y="241539"/>
                    <a:pt x="757087" y="252867"/>
                    <a:pt x="767751" y="258792"/>
                  </a:cubicBezTo>
                  <a:cubicBezTo>
                    <a:pt x="783649" y="267624"/>
                    <a:pt x="819510" y="276045"/>
                    <a:pt x="819510" y="276045"/>
                  </a:cubicBezTo>
                  <a:cubicBezTo>
                    <a:pt x="828136" y="281796"/>
                    <a:pt x="835915" y="289087"/>
                    <a:pt x="845389" y="293298"/>
                  </a:cubicBezTo>
                  <a:cubicBezTo>
                    <a:pt x="862008" y="300684"/>
                    <a:pt x="882016" y="300463"/>
                    <a:pt x="897148" y="310551"/>
                  </a:cubicBezTo>
                  <a:cubicBezTo>
                    <a:pt x="905774" y="316302"/>
                    <a:pt x="913498" y="323719"/>
                    <a:pt x="923027" y="327803"/>
                  </a:cubicBezTo>
                  <a:cubicBezTo>
                    <a:pt x="956782" y="342269"/>
                    <a:pt x="974500" y="330490"/>
                    <a:pt x="1009291" y="353683"/>
                  </a:cubicBezTo>
                  <a:cubicBezTo>
                    <a:pt x="1050349" y="381054"/>
                    <a:pt x="1019035" y="364369"/>
                    <a:pt x="1069676" y="379562"/>
                  </a:cubicBezTo>
                  <a:cubicBezTo>
                    <a:pt x="1184967" y="414151"/>
                    <a:pt x="1058349" y="382472"/>
                    <a:pt x="1173193" y="405441"/>
                  </a:cubicBezTo>
                  <a:cubicBezTo>
                    <a:pt x="1184819" y="407766"/>
                    <a:pt x="1195981" y="412265"/>
                    <a:pt x="1207699" y="414068"/>
                  </a:cubicBezTo>
                  <a:cubicBezTo>
                    <a:pt x="1233434" y="418027"/>
                    <a:pt x="1259526" y="419253"/>
                    <a:pt x="1285336" y="422694"/>
                  </a:cubicBezTo>
                  <a:cubicBezTo>
                    <a:pt x="1302674" y="425006"/>
                    <a:pt x="1319842" y="428445"/>
                    <a:pt x="1337095" y="431320"/>
                  </a:cubicBezTo>
                  <a:lnTo>
                    <a:pt x="1656272" y="422694"/>
                  </a:lnTo>
                  <a:cubicBezTo>
                    <a:pt x="1708076" y="420810"/>
                    <a:pt x="1759710" y="414068"/>
                    <a:pt x="1811548" y="414068"/>
                  </a:cubicBezTo>
                  <a:cubicBezTo>
                    <a:pt x="2012431" y="414068"/>
                    <a:pt x="1940967" y="423558"/>
                    <a:pt x="2096219" y="431320"/>
                  </a:cubicBezTo>
                  <a:cubicBezTo>
                    <a:pt x="2119194" y="432469"/>
                    <a:pt x="2142227" y="431320"/>
                    <a:pt x="2165231" y="43132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099798" y="3857348"/>
              <a:ext cx="33831" cy="26227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p:nvPr/>
        </p:nvCxnSpPr>
        <p:spPr>
          <a:xfrm>
            <a:off x="3604493" y="891487"/>
            <a:ext cx="0" cy="982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12597" y="2038260"/>
            <a:ext cx="5802753"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04493" y="2124884"/>
            <a:ext cx="0" cy="982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09712" y="973559"/>
            <a:ext cx="1519238" cy="369332"/>
          </a:xfrm>
          <a:prstGeom prst="rect">
            <a:avLst/>
          </a:prstGeom>
          <a:noFill/>
        </p:spPr>
        <p:txBody>
          <a:bodyPr wrap="square" rtlCol="0">
            <a:spAutoFit/>
          </a:bodyPr>
          <a:lstStyle/>
          <a:p>
            <a:r>
              <a:rPr lang="en-US" dirty="0"/>
              <a:t>H=True</a:t>
            </a:r>
          </a:p>
        </p:txBody>
      </p:sp>
      <p:sp>
        <p:nvSpPr>
          <p:cNvPr id="15" name="TextBox 14"/>
          <p:cNvSpPr txBox="1"/>
          <p:nvPr/>
        </p:nvSpPr>
        <p:spPr>
          <a:xfrm>
            <a:off x="1509712" y="2392745"/>
            <a:ext cx="1519238" cy="369332"/>
          </a:xfrm>
          <a:prstGeom prst="rect">
            <a:avLst/>
          </a:prstGeom>
          <a:noFill/>
        </p:spPr>
        <p:txBody>
          <a:bodyPr wrap="square" rtlCol="0">
            <a:spAutoFit/>
          </a:bodyPr>
          <a:lstStyle/>
          <a:p>
            <a:r>
              <a:rPr lang="en-US" dirty="0"/>
              <a:t>H=False</a:t>
            </a:r>
          </a:p>
        </p:txBody>
      </p:sp>
      <p:cxnSp>
        <p:nvCxnSpPr>
          <p:cNvPr id="17" name="Straight Connector 16"/>
          <p:cNvCxnSpPr/>
          <p:nvPr/>
        </p:nvCxnSpPr>
        <p:spPr>
          <a:xfrm>
            <a:off x="3604493" y="3091400"/>
            <a:ext cx="2952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56624" y="1585913"/>
            <a:ext cx="1787276" cy="369332"/>
          </a:xfrm>
          <a:prstGeom prst="rect">
            <a:avLst/>
          </a:prstGeom>
          <a:noFill/>
        </p:spPr>
        <p:txBody>
          <a:bodyPr wrap="square" rtlCol="0">
            <a:spAutoFit/>
          </a:bodyPr>
          <a:lstStyle/>
          <a:p>
            <a:r>
              <a:rPr lang="en-US" dirty="0"/>
              <a:t>Count of interest</a:t>
            </a:r>
          </a:p>
        </p:txBody>
      </p:sp>
      <p:sp>
        <p:nvSpPr>
          <p:cNvPr id="19" name="TextBox 18"/>
          <p:cNvSpPr txBox="1"/>
          <p:nvPr/>
        </p:nvSpPr>
        <p:spPr>
          <a:xfrm>
            <a:off x="6515100" y="2849945"/>
            <a:ext cx="1787276" cy="369332"/>
          </a:xfrm>
          <a:prstGeom prst="rect">
            <a:avLst/>
          </a:prstGeom>
          <a:noFill/>
        </p:spPr>
        <p:txBody>
          <a:bodyPr wrap="square" rtlCol="0">
            <a:spAutoFit/>
          </a:bodyPr>
          <a:lstStyle/>
          <a:p>
            <a:r>
              <a:rPr lang="en-US" dirty="0"/>
              <a:t>Count of interest</a:t>
            </a:r>
          </a:p>
        </p:txBody>
      </p:sp>
      <p:sp>
        <p:nvSpPr>
          <p:cNvPr id="20" name="TextBox 19"/>
          <p:cNvSpPr txBox="1"/>
          <p:nvPr/>
        </p:nvSpPr>
        <p:spPr>
          <a:xfrm>
            <a:off x="5002788" y="521212"/>
            <a:ext cx="4598412" cy="369332"/>
          </a:xfrm>
          <a:prstGeom prst="rect">
            <a:avLst/>
          </a:prstGeom>
          <a:noFill/>
        </p:spPr>
        <p:txBody>
          <a:bodyPr wrap="square" rtlCol="0">
            <a:spAutoFit/>
          </a:bodyPr>
          <a:lstStyle/>
          <a:p>
            <a:r>
              <a:rPr lang="en-US" dirty="0"/>
              <a:t>Add Log Likelihood Ratios</a:t>
            </a:r>
          </a:p>
        </p:txBody>
      </p:sp>
      <p:sp>
        <p:nvSpPr>
          <p:cNvPr id="21" name="TextBox 20"/>
          <p:cNvSpPr txBox="1"/>
          <p:nvPr/>
        </p:nvSpPr>
        <p:spPr>
          <a:xfrm>
            <a:off x="2955597" y="481851"/>
            <a:ext cx="1787276" cy="369332"/>
          </a:xfrm>
          <a:prstGeom prst="rect">
            <a:avLst/>
          </a:prstGeom>
          <a:noFill/>
        </p:spPr>
        <p:txBody>
          <a:bodyPr wrap="square" rtlCol="0">
            <a:spAutoFit/>
          </a:bodyPr>
          <a:lstStyle/>
          <a:p>
            <a:r>
              <a:rPr lang="en-US" dirty="0"/>
              <a:t>Likelihood</a:t>
            </a:r>
          </a:p>
        </p:txBody>
      </p:sp>
      <p:pic>
        <p:nvPicPr>
          <p:cNvPr id="22" name="Picture 21"/>
          <p:cNvPicPr>
            <a:picLocks noChangeAspect="1"/>
          </p:cNvPicPr>
          <p:nvPr/>
        </p:nvPicPr>
        <p:blipFill>
          <a:blip r:embed="rId2"/>
          <a:stretch>
            <a:fillRect/>
          </a:stretch>
        </p:blipFill>
        <p:spPr>
          <a:xfrm>
            <a:off x="3548371" y="3627452"/>
            <a:ext cx="2981325" cy="1838325"/>
          </a:xfrm>
          <a:prstGeom prst="rect">
            <a:avLst/>
          </a:prstGeom>
        </p:spPr>
      </p:pic>
      <p:sp>
        <p:nvSpPr>
          <p:cNvPr id="23" name="TextBox 22"/>
          <p:cNvSpPr txBox="1"/>
          <p:nvPr/>
        </p:nvSpPr>
        <p:spPr>
          <a:xfrm>
            <a:off x="1726511" y="4057917"/>
            <a:ext cx="3035808" cy="646331"/>
          </a:xfrm>
          <a:prstGeom prst="rect">
            <a:avLst/>
          </a:prstGeom>
          <a:noFill/>
        </p:spPr>
        <p:txBody>
          <a:bodyPr wrap="square" rtlCol="0">
            <a:spAutoFit/>
          </a:bodyPr>
          <a:lstStyle/>
          <a:p>
            <a:r>
              <a:rPr lang="en-US" dirty="0"/>
              <a:t>Transmission 1</a:t>
            </a:r>
          </a:p>
          <a:p>
            <a:r>
              <a:rPr lang="en-US" dirty="0"/>
              <a:t>Transmission 2</a:t>
            </a:r>
          </a:p>
        </p:txBody>
      </p:sp>
      <p:cxnSp>
        <p:nvCxnSpPr>
          <p:cNvPr id="25" name="Straight Arrow Connector 24"/>
          <p:cNvCxnSpPr/>
          <p:nvPr/>
        </p:nvCxnSpPr>
        <p:spPr>
          <a:xfrm>
            <a:off x="3313069" y="4216490"/>
            <a:ext cx="9069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313069" y="4465424"/>
            <a:ext cx="9069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224FA4-5673-4F85-AD61-CB03067A73ED}"/>
              </a:ext>
            </a:extLst>
          </p:cNvPr>
          <p:cNvSpPr txBox="1"/>
          <p:nvPr/>
        </p:nvSpPr>
        <p:spPr>
          <a:xfrm>
            <a:off x="9034818" y="240862"/>
            <a:ext cx="2988859" cy="2308324"/>
          </a:xfrm>
          <a:prstGeom prst="rect">
            <a:avLst/>
          </a:prstGeom>
          <a:noFill/>
        </p:spPr>
        <p:txBody>
          <a:bodyPr wrap="square" rtlCol="0">
            <a:spAutoFit/>
          </a:bodyPr>
          <a:lstStyle/>
          <a:p>
            <a:pPr algn="ctr"/>
            <a:r>
              <a:rPr lang="en-US" dirty="0">
                <a:solidFill>
                  <a:schemeClr val="accent1"/>
                </a:solidFill>
              </a:rPr>
              <a:t>The Same Bayes’ Theorem We Used for Naïve Bayes Helped Them Break the Codes</a:t>
            </a:r>
          </a:p>
          <a:p>
            <a:pPr algn="ctr"/>
            <a:endParaRPr lang="en-US" dirty="0">
              <a:solidFill>
                <a:schemeClr val="accent1"/>
              </a:solidFill>
            </a:endParaRPr>
          </a:p>
          <a:p>
            <a:pPr algn="ctr"/>
            <a:r>
              <a:rPr lang="en-US" dirty="0">
                <a:solidFill>
                  <a:schemeClr val="accent1"/>
                </a:solidFill>
              </a:rPr>
              <a:t>And This Weight of Evidence Approach Will Be Used To Trigger City Response Plans</a:t>
            </a:r>
          </a:p>
        </p:txBody>
      </p:sp>
    </p:spTree>
    <p:extLst>
      <p:ext uri="{BB962C8B-B14F-4D97-AF65-F5344CB8AC3E}">
        <p14:creationId xmlns:p14="http://schemas.microsoft.com/office/powerpoint/2010/main" val="1881003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155" y="105635"/>
            <a:ext cx="9085006" cy="523220"/>
          </a:xfrm>
          <a:prstGeom prst="rect">
            <a:avLst/>
          </a:prstGeom>
          <a:noFill/>
        </p:spPr>
        <p:txBody>
          <a:bodyPr wrap="square" rtlCol="0">
            <a:spAutoFit/>
          </a:bodyPr>
          <a:lstStyle/>
          <a:p>
            <a:pPr algn="ctr"/>
            <a:r>
              <a:rPr lang="en-US" sz="2800" dirty="0"/>
              <a:t>Weighing of Evidence (Alan Turing and I.J. Good-1940-1950)</a:t>
            </a:r>
          </a:p>
        </p:txBody>
      </p:sp>
      <p:pic>
        <p:nvPicPr>
          <p:cNvPr id="3" name="Picture 2"/>
          <p:cNvPicPr>
            <a:picLocks noChangeAspect="1"/>
          </p:cNvPicPr>
          <p:nvPr/>
        </p:nvPicPr>
        <p:blipFill>
          <a:blip r:embed="rId2"/>
          <a:stretch>
            <a:fillRect/>
          </a:stretch>
        </p:blipFill>
        <p:spPr>
          <a:xfrm>
            <a:off x="2450592" y="1682336"/>
            <a:ext cx="7741658" cy="5175664"/>
          </a:xfrm>
          <a:prstGeom prst="rect">
            <a:avLst/>
          </a:prstGeom>
        </p:spPr>
      </p:pic>
    </p:spTree>
    <p:extLst>
      <p:ext uri="{BB962C8B-B14F-4D97-AF65-F5344CB8AC3E}">
        <p14:creationId xmlns:p14="http://schemas.microsoft.com/office/powerpoint/2010/main" val="1660414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16298-40BA-4937-8B02-8104CA9DC5EF}"/>
              </a:ext>
            </a:extLst>
          </p:cNvPr>
          <p:cNvPicPr>
            <a:picLocks noChangeAspect="1"/>
          </p:cNvPicPr>
          <p:nvPr/>
        </p:nvPicPr>
        <p:blipFill>
          <a:blip r:embed="rId2"/>
          <a:stretch>
            <a:fillRect/>
          </a:stretch>
        </p:blipFill>
        <p:spPr>
          <a:xfrm>
            <a:off x="474986" y="965912"/>
            <a:ext cx="6155091" cy="1534691"/>
          </a:xfrm>
          <a:prstGeom prst="rect">
            <a:avLst/>
          </a:prstGeom>
        </p:spPr>
      </p:pic>
      <p:pic>
        <p:nvPicPr>
          <p:cNvPr id="3" name="Picture 2">
            <a:extLst>
              <a:ext uri="{FF2B5EF4-FFF2-40B4-BE49-F238E27FC236}">
                <a16:creationId xmlns:a16="http://schemas.microsoft.com/office/drawing/2014/main" id="{4BAAB5FF-E1D6-4B45-A3E4-338EBC1CB8CB}"/>
              </a:ext>
            </a:extLst>
          </p:cNvPr>
          <p:cNvPicPr>
            <a:picLocks noChangeAspect="1"/>
          </p:cNvPicPr>
          <p:nvPr/>
        </p:nvPicPr>
        <p:blipFill>
          <a:blip r:embed="rId3"/>
          <a:stretch>
            <a:fillRect/>
          </a:stretch>
        </p:blipFill>
        <p:spPr>
          <a:xfrm>
            <a:off x="6808642" y="965912"/>
            <a:ext cx="4631446" cy="1857668"/>
          </a:xfrm>
          <a:prstGeom prst="rect">
            <a:avLst/>
          </a:prstGeom>
        </p:spPr>
      </p:pic>
    </p:spTree>
    <p:extLst>
      <p:ext uri="{BB962C8B-B14F-4D97-AF65-F5344CB8AC3E}">
        <p14:creationId xmlns:p14="http://schemas.microsoft.com/office/powerpoint/2010/main" val="30817359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132" y="0"/>
            <a:ext cx="11657735" cy="6858000"/>
          </a:xfrm>
          <a:prstGeom prst="rect">
            <a:avLst/>
          </a:prstGeom>
        </p:spPr>
      </p:pic>
    </p:spTree>
    <p:extLst>
      <p:ext uri="{BB962C8B-B14F-4D97-AF65-F5344CB8AC3E}">
        <p14:creationId xmlns:p14="http://schemas.microsoft.com/office/powerpoint/2010/main" val="401244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6115"/>
            <a:ext cx="12192000" cy="5617545"/>
          </a:xfrm>
          <a:prstGeom prst="rect">
            <a:avLst/>
          </a:prstGeom>
        </p:spPr>
      </p:pic>
    </p:spTree>
    <p:extLst>
      <p:ext uri="{BB962C8B-B14F-4D97-AF65-F5344CB8AC3E}">
        <p14:creationId xmlns:p14="http://schemas.microsoft.com/office/powerpoint/2010/main" val="58856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6951" y="-85344"/>
            <a:ext cx="10316753" cy="6858000"/>
          </a:xfrm>
          <a:prstGeom prst="rect">
            <a:avLst/>
          </a:prstGeom>
        </p:spPr>
      </p:pic>
      <p:sp>
        <p:nvSpPr>
          <p:cNvPr id="3" name="TextBox 2"/>
          <p:cNvSpPr txBox="1"/>
          <p:nvPr/>
        </p:nvSpPr>
        <p:spPr>
          <a:xfrm>
            <a:off x="157316" y="363794"/>
            <a:ext cx="1986116" cy="646331"/>
          </a:xfrm>
          <a:prstGeom prst="rect">
            <a:avLst/>
          </a:prstGeom>
          <a:noFill/>
        </p:spPr>
        <p:txBody>
          <a:bodyPr wrap="square" rtlCol="0">
            <a:spAutoFit/>
          </a:bodyPr>
          <a:lstStyle/>
          <a:p>
            <a:r>
              <a:rPr lang="en-US" dirty="0"/>
              <a:t>Example Adapted by ET Jaynes 1958 </a:t>
            </a:r>
          </a:p>
        </p:txBody>
      </p:sp>
    </p:spTree>
    <p:extLst>
      <p:ext uri="{BB962C8B-B14F-4D97-AF65-F5344CB8AC3E}">
        <p14:creationId xmlns:p14="http://schemas.microsoft.com/office/powerpoint/2010/main" val="1297383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351" y="236094"/>
            <a:ext cx="12317351" cy="6392012"/>
          </a:xfrm>
          <a:prstGeom prst="rect">
            <a:avLst/>
          </a:prstGeom>
        </p:spPr>
      </p:pic>
      <p:sp>
        <p:nvSpPr>
          <p:cNvPr id="3" name="TextBox 2">
            <a:extLst>
              <a:ext uri="{FF2B5EF4-FFF2-40B4-BE49-F238E27FC236}">
                <a16:creationId xmlns:a16="http://schemas.microsoft.com/office/drawing/2014/main" id="{413A2F28-A756-489C-B0CB-22C0A8ED54AF}"/>
              </a:ext>
            </a:extLst>
          </p:cNvPr>
          <p:cNvSpPr txBox="1"/>
          <p:nvPr/>
        </p:nvSpPr>
        <p:spPr>
          <a:xfrm>
            <a:off x="65314" y="3181739"/>
            <a:ext cx="3396343" cy="646331"/>
          </a:xfrm>
          <a:prstGeom prst="rect">
            <a:avLst/>
          </a:prstGeom>
          <a:noFill/>
        </p:spPr>
        <p:txBody>
          <a:bodyPr wrap="square" rtlCol="0">
            <a:spAutoFit/>
          </a:bodyPr>
          <a:lstStyle/>
          <a:p>
            <a:r>
              <a:rPr lang="en-US" dirty="0"/>
              <a:t>Your Instructor Put These Ideas To Work in PRIMMS</a:t>
            </a:r>
          </a:p>
        </p:txBody>
      </p:sp>
    </p:spTree>
    <p:extLst>
      <p:ext uri="{BB962C8B-B14F-4D97-AF65-F5344CB8AC3E}">
        <p14:creationId xmlns:p14="http://schemas.microsoft.com/office/powerpoint/2010/main" val="3406829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2716</TotalTime>
  <Words>1642</Words>
  <Application>Microsoft Office PowerPoint</Application>
  <PresentationFormat>Widescreen</PresentationFormat>
  <Paragraphs>233</Paragraphs>
  <Slides>96</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96</vt:i4>
      </vt:variant>
    </vt:vector>
  </HeadingPairs>
  <TitlesOfParts>
    <vt:vector size="103" baseType="lpstr">
      <vt:lpstr>Arial</vt:lpstr>
      <vt:lpstr>Calibri</vt:lpstr>
      <vt:lpstr>Calibri Light</vt:lpstr>
      <vt:lpstr>Office Theme</vt:lpstr>
      <vt:lpstr>1_Office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153</cp:revision>
  <dcterms:created xsi:type="dcterms:W3CDTF">2018-01-02T17:50:18Z</dcterms:created>
  <dcterms:modified xsi:type="dcterms:W3CDTF">2020-06-25T23:15:01Z</dcterms:modified>
</cp:coreProperties>
</file>